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2" r:id="rId3"/>
    <p:sldId id="275" r:id="rId4"/>
    <p:sldId id="273" r:id="rId5"/>
    <p:sldId id="260" r:id="rId6"/>
    <p:sldId id="259" r:id="rId7"/>
    <p:sldId id="266" r:id="rId8"/>
    <p:sldId id="274" r:id="rId9"/>
    <p:sldId id="263" r:id="rId10"/>
    <p:sldId id="277" r:id="rId11"/>
    <p:sldId id="279" r:id="rId12"/>
    <p:sldId id="278" r:id="rId13"/>
    <p:sldId id="280" r:id="rId14"/>
    <p:sldId id="267" r:id="rId15"/>
    <p:sldId id="276" r:id="rId16"/>
    <p:sldId id="268" r:id="rId17"/>
    <p:sldId id="269" r:id="rId18"/>
    <p:sldId id="281" r:id="rId19"/>
    <p:sldId id="270" r:id="rId20"/>
    <p:sldId id="271" r:id="rId21"/>
    <p:sldId id="282" r:id="rId22"/>
    <p:sldId id="283" r:id="rId23"/>
    <p:sldId id="284" r:id="rId24"/>
    <p:sldId id="272" r:id="rId25"/>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C0C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E90C7B53-9D65-40C2-BBA4-FE367F86B64B}" type="datetimeFigureOut">
              <a:rPr lang="ru-RU" smtClean="0"/>
              <a:pPr/>
              <a:t>06.06.2020</a:t>
            </a:fld>
            <a:endParaRPr lang="ru-RU"/>
          </a:p>
        </p:txBody>
      </p:sp>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438422FC-4F29-4A88-8A80-6E232EF76B8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438422FC-4F29-4A88-8A80-6E232EF76B85}"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438422FC-4F29-4A88-8A80-6E232EF76B85}"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0C1EA-F1A8-4052-8652-9D5FDFA65EF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280174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0C1EA-F1A8-4052-8652-9D5FDFA65EF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329735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0C1EA-F1A8-4052-8652-9D5FDFA65EF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197366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0C1EA-F1A8-4052-8652-9D5FDFA65EF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67530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E0C1EA-F1A8-4052-8652-9D5FDFA65EF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244196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0C1EA-F1A8-4052-8652-9D5FDFA65EF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139559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0C1EA-F1A8-4052-8652-9D5FDFA65EF9}" type="datetimeFigureOut">
              <a:rPr lang="en-US" smtClean="0"/>
              <a:pPr/>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366364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0C1EA-F1A8-4052-8652-9D5FDFA65EF9}" type="datetimeFigureOut">
              <a:rPr lang="en-US" smtClean="0"/>
              <a:pPr/>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266754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0C1EA-F1A8-4052-8652-9D5FDFA65EF9}" type="datetimeFigureOut">
              <a:rPr lang="en-US" smtClean="0"/>
              <a:pPr/>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2374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E0C1EA-F1A8-4052-8652-9D5FDFA65EF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127693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E0C1EA-F1A8-4052-8652-9D5FDFA65EF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31527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C1EA-F1A8-4052-8652-9D5FDFA65EF9}" type="datetimeFigureOut">
              <a:rPr lang="en-US" smtClean="0"/>
              <a:pPr/>
              <a:t>6/6/2020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D6006-E7A5-4920-BED9-6ECC5E71B900}" type="slidenum">
              <a:rPr lang="en-US" smtClean="0"/>
              <a:pPr/>
              <a:t>‹#›</a:t>
            </a:fld>
            <a:endParaRPr lang="en-US"/>
          </a:p>
        </p:txBody>
      </p:sp>
    </p:spTree>
    <p:extLst>
      <p:ext uri="{BB962C8B-B14F-4D97-AF65-F5344CB8AC3E}">
        <p14:creationId xmlns="" xmlns:p14="http://schemas.microsoft.com/office/powerpoint/2010/main" val="22341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9085"/>
            <a:ext cx="9144000" cy="3727938"/>
          </a:xfrm>
        </p:spPr>
        <p:txBody>
          <a:bodyPr>
            <a:normAutofit fontScale="90000"/>
          </a:bodyPr>
          <a:lstStyle/>
          <a:p>
            <a:pPr>
              <a:lnSpc>
                <a:spcPct val="100000"/>
              </a:lnSpc>
            </a:pPr>
            <a:r>
              <a:rPr lang="ka-GE" sz="4000" b="1" dirty="0"/>
              <a:t>საქართველოს ოკუპირებული ტერიტორიებიდან დევნილთა, შრომის, ჯამრთელობისა  და სოციალური დაცვის სამინისტროს </a:t>
            </a:r>
            <a:r>
              <a:rPr lang="ka-GE" sz="4000" b="1" dirty="0" smtClean="0"/>
              <a:t>ანგარიში რეორგანიზაციის შემდგომ</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35518" y="4968418"/>
            <a:ext cx="4489429" cy="1318082"/>
          </a:xfrm>
          <a:prstGeom prst="rect">
            <a:avLst/>
          </a:prstGeom>
        </p:spPr>
      </p:pic>
    </p:spTree>
    <p:extLst>
      <p:ext uri="{BB962C8B-B14F-4D97-AF65-F5344CB8AC3E}">
        <p14:creationId xmlns="" xmlns:p14="http://schemas.microsoft.com/office/powerpoint/2010/main" val="417922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7729"/>
          </a:xfrm>
        </p:spPr>
        <p:txBody>
          <a:bodyPr>
            <a:normAutofit fontScale="90000"/>
          </a:bodyPr>
          <a:lstStyle/>
          <a:p>
            <a:pPr algn="ctr"/>
            <a:r>
              <a:rPr lang="ka-GE" sz="2400" b="1" dirty="0" smtClean="0"/>
              <a:t/>
            </a:r>
            <a:br>
              <a:rPr lang="ka-GE" sz="2400" b="1" dirty="0" smtClean="0"/>
            </a:br>
            <a:r>
              <a:rPr lang="ka-GE" sz="2400" b="1" dirty="0"/>
              <a:t/>
            </a:r>
            <a:br>
              <a:rPr lang="ka-GE" sz="2400" b="1" dirty="0"/>
            </a:br>
            <a:r>
              <a:rPr lang="en-US" sz="2400" b="1" dirty="0" err="1" smtClean="0"/>
              <a:t>ადმინისტრაცი</a:t>
            </a:r>
            <a:r>
              <a:rPr lang="ka-GE" sz="2400" b="1" dirty="0" smtClean="0"/>
              <a:t>ა</a:t>
            </a:r>
            <a:r>
              <a:rPr lang="en-US" dirty="0"/>
              <a:t/>
            </a:r>
            <a:br>
              <a:rPr lang="en-US" dirty="0"/>
            </a:br>
            <a:endParaRPr lang="en-US" dirty="0"/>
          </a:p>
        </p:txBody>
      </p:sp>
      <p:sp>
        <p:nvSpPr>
          <p:cNvPr id="3" name="Content Placeholder 2"/>
          <p:cNvSpPr>
            <a:spLocks noGrp="1"/>
          </p:cNvSpPr>
          <p:nvPr>
            <p:ph idx="1"/>
          </p:nvPr>
        </p:nvSpPr>
        <p:spPr>
          <a:xfrm>
            <a:off x="838200" y="958362"/>
            <a:ext cx="10515600" cy="5218601"/>
          </a:xfrm>
        </p:spPr>
        <p:txBody>
          <a:bodyPr>
            <a:normAutofit/>
          </a:bodyPr>
          <a:lstStyle/>
          <a:p>
            <a:pPr marL="0" indent="0">
              <a:buNone/>
            </a:pPr>
            <a:r>
              <a:rPr lang="en-US" sz="1800" dirty="0" err="1">
                <a:solidFill>
                  <a:schemeClr val="accent1">
                    <a:lumMod val="75000"/>
                  </a:schemeClr>
                </a:solidFill>
              </a:rPr>
              <a:t>ძირითადი</a:t>
            </a:r>
            <a:r>
              <a:rPr lang="en-US" sz="1800" dirty="0">
                <a:solidFill>
                  <a:schemeClr val="accent1">
                    <a:lumMod val="75000"/>
                  </a:schemeClr>
                </a:solidFill>
              </a:rPr>
              <a:t> </a:t>
            </a:r>
            <a:r>
              <a:rPr lang="en-US" sz="1800" dirty="0" err="1">
                <a:solidFill>
                  <a:schemeClr val="accent1">
                    <a:lumMod val="75000"/>
                  </a:schemeClr>
                </a:solidFill>
              </a:rPr>
              <a:t>ამოცანები</a:t>
            </a:r>
            <a:r>
              <a:rPr lang="en-US" sz="1800" dirty="0">
                <a:solidFill>
                  <a:schemeClr val="accent1">
                    <a:lumMod val="75000"/>
                  </a:schemeClr>
                </a:solidFill>
              </a:rPr>
              <a:t> </a:t>
            </a:r>
            <a:r>
              <a:rPr lang="en-US" sz="1800" dirty="0" err="1">
                <a:solidFill>
                  <a:schemeClr val="accent1">
                    <a:lumMod val="75000"/>
                  </a:schemeClr>
                </a:solidFill>
              </a:rPr>
              <a:t>და</a:t>
            </a:r>
            <a:r>
              <a:rPr lang="en-US" sz="1800" dirty="0">
                <a:solidFill>
                  <a:schemeClr val="accent1">
                    <a:lumMod val="75000"/>
                  </a:schemeClr>
                </a:solidFill>
              </a:rPr>
              <a:t> </a:t>
            </a:r>
            <a:r>
              <a:rPr lang="en-US" sz="1800" dirty="0" err="1" smtClean="0">
                <a:solidFill>
                  <a:schemeClr val="accent1">
                    <a:lumMod val="75000"/>
                  </a:schemeClr>
                </a:solidFill>
              </a:rPr>
              <a:t>კომპეტენცია</a:t>
            </a:r>
            <a:r>
              <a:rPr lang="en-US" sz="1800" dirty="0" smtClean="0">
                <a:solidFill>
                  <a:schemeClr val="accent1">
                    <a:lumMod val="75000"/>
                  </a:schemeClr>
                </a:solidFill>
              </a:rPr>
              <a:t>:</a:t>
            </a:r>
            <a:endParaRPr lang="ka-GE" sz="1800" dirty="0" smtClean="0">
              <a:solidFill>
                <a:schemeClr val="accent1">
                  <a:lumMod val="75000"/>
                </a:schemeClr>
              </a:solidFill>
            </a:endParaRPr>
          </a:p>
          <a:p>
            <a:pPr>
              <a:buFont typeface="Wingdings" panose="05000000000000000000" pitchFamily="2" charset="2"/>
              <a:buChar char="Ø"/>
            </a:pPr>
            <a:r>
              <a:rPr lang="en-US" sz="1300" dirty="0" err="1"/>
              <a:t>სახელმწიფო</a:t>
            </a:r>
            <a:r>
              <a:rPr lang="en-US" sz="1300" dirty="0"/>
              <a:t> </a:t>
            </a:r>
            <a:r>
              <a:rPr lang="en-US" sz="1300" dirty="0" err="1"/>
              <a:t>შესყიდვების</a:t>
            </a:r>
            <a:r>
              <a:rPr lang="en-US" sz="1300" dirty="0"/>
              <a:t> </a:t>
            </a:r>
            <a:r>
              <a:rPr lang="en-US" sz="1300" dirty="0" err="1" smtClean="0"/>
              <a:t>ორგანიზება</a:t>
            </a:r>
            <a:r>
              <a:rPr lang="en-US" sz="1300" dirty="0" smtClean="0"/>
              <a:t>;</a:t>
            </a:r>
            <a:endParaRPr lang="ka-GE" sz="1300" dirty="0" smtClean="0"/>
          </a:p>
          <a:p>
            <a:pPr>
              <a:buFont typeface="Wingdings" panose="05000000000000000000" pitchFamily="2" charset="2"/>
              <a:buChar char="Ø"/>
            </a:pPr>
            <a:r>
              <a:rPr lang="en-US" sz="1300" dirty="0" err="1" smtClean="0"/>
              <a:t>სამინისტროს</a:t>
            </a:r>
            <a:r>
              <a:rPr lang="en-US" sz="1300" dirty="0" smtClean="0"/>
              <a:t> </a:t>
            </a:r>
            <a:r>
              <a:rPr lang="en-US" sz="1300" dirty="0" err="1"/>
              <a:t>ცენტრალური</a:t>
            </a:r>
            <a:r>
              <a:rPr lang="en-US" sz="1300" dirty="0"/>
              <a:t> </a:t>
            </a:r>
            <a:r>
              <a:rPr lang="en-US" sz="1300" dirty="0" err="1"/>
              <a:t>აპარატის</a:t>
            </a:r>
            <a:r>
              <a:rPr lang="en-US" sz="1300" dirty="0"/>
              <a:t> </a:t>
            </a:r>
            <a:r>
              <a:rPr lang="en-US" sz="1300" dirty="0" err="1"/>
              <a:t>მატერიალურ-ტექნიკური</a:t>
            </a:r>
            <a:r>
              <a:rPr lang="en-US" sz="1300" dirty="0"/>
              <a:t> </a:t>
            </a:r>
            <a:r>
              <a:rPr lang="en-US" sz="1300" dirty="0" err="1" smtClean="0"/>
              <a:t>უზრუნველყოფა</a:t>
            </a:r>
            <a:r>
              <a:rPr lang="en-US" sz="1300" dirty="0" smtClean="0"/>
              <a:t>;</a:t>
            </a:r>
            <a:endParaRPr lang="ka-GE" sz="1300" dirty="0"/>
          </a:p>
          <a:p>
            <a:pPr>
              <a:buFont typeface="Wingdings" panose="05000000000000000000" pitchFamily="2" charset="2"/>
              <a:buChar char="Ø"/>
            </a:pPr>
            <a:r>
              <a:rPr lang="en-US" sz="1300" dirty="0" err="1" smtClean="0"/>
              <a:t>სამინისტროსათვის</a:t>
            </a:r>
            <a:r>
              <a:rPr lang="en-US" sz="1300" dirty="0" smtClean="0"/>
              <a:t> </a:t>
            </a:r>
            <a:r>
              <a:rPr lang="en-US" sz="1300" dirty="0" err="1"/>
              <a:t>მოქმედი</a:t>
            </a:r>
            <a:r>
              <a:rPr lang="en-US" sz="1300" dirty="0"/>
              <a:t> </a:t>
            </a:r>
            <a:r>
              <a:rPr lang="en-US" sz="1300" dirty="0" err="1"/>
              <a:t>კანონმდებლობის</a:t>
            </a:r>
            <a:r>
              <a:rPr lang="en-US" sz="1300" dirty="0"/>
              <a:t> </a:t>
            </a:r>
            <a:r>
              <a:rPr lang="en-US" sz="1300" dirty="0" err="1"/>
              <a:t>შესაბამისად</a:t>
            </a:r>
            <a:r>
              <a:rPr lang="en-US" sz="1300" dirty="0"/>
              <a:t> </a:t>
            </a:r>
            <a:r>
              <a:rPr lang="en-US" sz="1300" dirty="0" err="1"/>
              <a:t>გადაცემული</a:t>
            </a:r>
            <a:r>
              <a:rPr lang="en-US" sz="1300" dirty="0"/>
              <a:t> </a:t>
            </a:r>
            <a:r>
              <a:rPr lang="en-US" sz="1300" dirty="0" err="1"/>
              <a:t>ჰუმანიტარული</a:t>
            </a:r>
            <a:r>
              <a:rPr lang="en-US" sz="1300" dirty="0"/>
              <a:t> </a:t>
            </a:r>
            <a:r>
              <a:rPr lang="en-US" sz="1300" dirty="0" err="1"/>
              <a:t>ტვირთის</a:t>
            </a:r>
            <a:r>
              <a:rPr lang="en-US" sz="1300" dirty="0"/>
              <a:t> </a:t>
            </a:r>
            <a:r>
              <a:rPr lang="en-US" sz="1300" dirty="0" err="1"/>
              <a:t>მიღებისა</a:t>
            </a:r>
            <a:r>
              <a:rPr lang="en-US" sz="1300" dirty="0"/>
              <a:t> </a:t>
            </a:r>
            <a:r>
              <a:rPr lang="en-US" sz="1300" dirty="0" err="1"/>
              <a:t>და</a:t>
            </a:r>
            <a:r>
              <a:rPr lang="en-US" sz="1300" dirty="0"/>
              <a:t> </a:t>
            </a:r>
            <a:r>
              <a:rPr lang="en-US" sz="1300" dirty="0" err="1"/>
              <a:t>დასაწყობების</a:t>
            </a:r>
            <a:r>
              <a:rPr lang="en-US" sz="1300" dirty="0"/>
              <a:t> </a:t>
            </a:r>
            <a:r>
              <a:rPr lang="en-US" sz="1300" dirty="0" err="1" smtClean="0"/>
              <a:t>ორგანიზება</a:t>
            </a:r>
            <a:r>
              <a:rPr lang="en-US" sz="1300" dirty="0" smtClean="0"/>
              <a:t>;</a:t>
            </a:r>
            <a:endParaRPr lang="ka-GE" sz="1300" dirty="0"/>
          </a:p>
          <a:p>
            <a:pPr>
              <a:buFont typeface="Wingdings" panose="05000000000000000000" pitchFamily="2" charset="2"/>
              <a:buChar char="Ø"/>
            </a:pPr>
            <a:r>
              <a:rPr lang="en-US" sz="1300" dirty="0" err="1" smtClean="0"/>
              <a:t>სამინისტროს</a:t>
            </a:r>
            <a:r>
              <a:rPr lang="en-US" sz="1300" dirty="0" smtClean="0"/>
              <a:t> </a:t>
            </a:r>
            <a:r>
              <a:rPr lang="en-US" sz="1300" dirty="0" err="1"/>
              <a:t>ბალანსზე</a:t>
            </a:r>
            <a:r>
              <a:rPr lang="en-US" sz="1300" dirty="0"/>
              <a:t> </a:t>
            </a:r>
            <a:r>
              <a:rPr lang="en-US" sz="1300" dirty="0" err="1"/>
              <a:t>რიცხული</a:t>
            </a:r>
            <a:r>
              <a:rPr lang="en-US" sz="1300" dirty="0"/>
              <a:t> </a:t>
            </a:r>
            <a:r>
              <a:rPr lang="en-US" sz="1300" dirty="0" err="1"/>
              <a:t>სასაწყობე</a:t>
            </a:r>
            <a:r>
              <a:rPr lang="en-US" sz="1300" dirty="0"/>
              <a:t> </a:t>
            </a:r>
            <a:r>
              <a:rPr lang="en-US" sz="1300" dirty="0" err="1"/>
              <a:t>მეურნეობის</a:t>
            </a:r>
            <a:r>
              <a:rPr lang="en-US" sz="1300" dirty="0"/>
              <a:t> </a:t>
            </a:r>
            <a:r>
              <a:rPr lang="en-US" sz="1300" dirty="0" err="1" smtClean="0"/>
              <a:t>მართვა</a:t>
            </a:r>
            <a:r>
              <a:rPr lang="en-US" sz="1300" dirty="0" smtClean="0"/>
              <a:t>;</a:t>
            </a:r>
            <a:endParaRPr lang="ka-GE" sz="1300" dirty="0" smtClean="0"/>
          </a:p>
          <a:p>
            <a:pPr>
              <a:buFont typeface="Wingdings" panose="05000000000000000000" pitchFamily="2" charset="2"/>
              <a:buChar char="Ø"/>
            </a:pPr>
            <a:r>
              <a:rPr lang="en-US" sz="1300" dirty="0" err="1" smtClean="0"/>
              <a:t>სამინისტროს</a:t>
            </a:r>
            <a:r>
              <a:rPr lang="en-US" sz="1300" dirty="0" smtClean="0"/>
              <a:t> </a:t>
            </a:r>
            <a:r>
              <a:rPr lang="en-US" sz="1300" dirty="0" err="1"/>
              <a:t>საქმისწარმოების</a:t>
            </a:r>
            <a:r>
              <a:rPr lang="en-US" sz="1300" dirty="0"/>
              <a:t> </a:t>
            </a:r>
            <a:r>
              <a:rPr lang="en-US" sz="1300" dirty="0" err="1" smtClean="0"/>
              <a:t>ორგანიზება</a:t>
            </a:r>
            <a:r>
              <a:rPr lang="en-US" sz="1300" dirty="0" smtClean="0"/>
              <a:t>;</a:t>
            </a:r>
            <a:endParaRPr lang="ka-GE" sz="1300" dirty="0" smtClean="0"/>
          </a:p>
          <a:p>
            <a:pPr>
              <a:buFont typeface="Wingdings" panose="05000000000000000000" pitchFamily="2" charset="2"/>
              <a:buChar char="Ø"/>
            </a:pPr>
            <a:r>
              <a:rPr lang="en-US" sz="1300" dirty="0" err="1" smtClean="0"/>
              <a:t>სამინისტროს</a:t>
            </a:r>
            <a:r>
              <a:rPr lang="en-US" sz="1300" dirty="0" smtClean="0"/>
              <a:t> </a:t>
            </a:r>
            <a:r>
              <a:rPr lang="en-US" sz="1300" dirty="0" err="1"/>
              <a:t>ადამიანური</a:t>
            </a:r>
            <a:r>
              <a:rPr lang="en-US" sz="1300" dirty="0"/>
              <a:t> </a:t>
            </a:r>
            <a:r>
              <a:rPr lang="en-US" sz="1300" dirty="0" err="1"/>
              <a:t>რესურსების</a:t>
            </a:r>
            <a:r>
              <a:rPr lang="en-US" sz="1300" dirty="0"/>
              <a:t> </a:t>
            </a:r>
            <a:r>
              <a:rPr lang="en-US" sz="1300" dirty="0" err="1"/>
              <a:t>მართვის</a:t>
            </a:r>
            <a:r>
              <a:rPr lang="en-US" sz="1300" dirty="0"/>
              <a:t> </a:t>
            </a:r>
            <a:r>
              <a:rPr lang="en-US" sz="1300" dirty="0" err="1"/>
              <a:t>პოლიტიკის</a:t>
            </a:r>
            <a:r>
              <a:rPr lang="en-US" sz="1300" dirty="0"/>
              <a:t> </a:t>
            </a:r>
            <a:r>
              <a:rPr lang="en-US" sz="1300" dirty="0" err="1"/>
              <a:t>შემუშავების</a:t>
            </a:r>
            <a:r>
              <a:rPr lang="en-US" sz="1300" dirty="0"/>
              <a:t> </a:t>
            </a:r>
            <a:r>
              <a:rPr lang="en-US" sz="1300" dirty="0" err="1"/>
              <a:t>ხელშეწყობა</a:t>
            </a:r>
            <a:r>
              <a:rPr lang="en-US" sz="1300" dirty="0"/>
              <a:t> </a:t>
            </a:r>
            <a:r>
              <a:rPr lang="en-US" sz="1300" dirty="0" err="1"/>
              <a:t>და</a:t>
            </a:r>
            <a:r>
              <a:rPr lang="en-US" sz="1300" dirty="0"/>
              <a:t> </a:t>
            </a:r>
            <a:r>
              <a:rPr lang="en-US" sz="1300" dirty="0" err="1" smtClean="0"/>
              <a:t>დაგეგმვა</a:t>
            </a:r>
            <a:r>
              <a:rPr lang="en-US" sz="1300" dirty="0" smtClean="0"/>
              <a:t>;</a:t>
            </a:r>
            <a:endParaRPr lang="ka-GE" sz="1300" dirty="0" smtClean="0"/>
          </a:p>
          <a:p>
            <a:pPr>
              <a:buFont typeface="Wingdings" panose="05000000000000000000" pitchFamily="2" charset="2"/>
              <a:buChar char="Ø"/>
            </a:pPr>
            <a:r>
              <a:rPr lang="en-US" sz="1300" dirty="0" err="1" smtClean="0"/>
              <a:t>სამინისტროს</a:t>
            </a:r>
            <a:r>
              <a:rPr lang="en-US" sz="1300" dirty="0" smtClean="0"/>
              <a:t> </a:t>
            </a:r>
            <a:r>
              <a:rPr lang="en-US" sz="1300" dirty="0" err="1"/>
              <a:t>ადამიანური</a:t>
            </a:r>
            <a:r>
              <a:rPr lang="en-US" sz="1300" dirty="0"/>
              <a:t> </a:t>
            </a:r>
            <a:r>
              <a:rPr lang="en-US" sz="1300" dirty="0" err="1"/>
              <a:t>რესურსების</a:t>
            </a:r>
            <a:r>
              <a:rPr lang="en-US" sz="1300" dirty="0"/>
              <a:t> </a:t>
            </a:r>
            <a:r>
              <a:rPr lang="en-US" sz="1300" dirty="0" err="1"/>
              <a:t>მართვა</a:t>
            </a:r>
            <a:r>
              <a:rPr lang="en-US" sz="1300" dirty="0"/>
              <a:t> </a:t>
            </a:r>
            <a:r>
              <a:rPr lang="en-US" sz="1300" dirty="0" err="1"/>
              <a:t>და</a:t>
            </a:r>
            <a:r>
              <a:rPr lang="en-US" sz="1300" dirty="0"/>
              <a:t> </a:t>
            </a:r>
            <a:r>
              <a:rPr lang="en-US" sz="1300" dirty="0" err="1" smtClean="0"/>
              <a:t>ადმინისტრირება</a:t>
            </a:r>
            <a:r>
              <a:rPr lang="en-US" sz="1300" dirty="0" smtClean="0"/>
              <a:t>;</a:t>
            </a:r>
            <a:endParaRPr lang="ka-GE" sz="1300" dirty="0" smtClean="0"/>
          </a:p>
          <a:p>
            <a:pPr>
              <a:buFont typeface="Wingdings" panose="05000000000000000000" pitchFamily="2" charset="2"/>
              <a:buChar char="Ø"/>
            </a:pPr>
            <a:r>
              <a:rPr lang="en-US" sz="1300" dirty="0" err="1" smtClean="0"/>
              <a:t>თანამშრომელთა</a:t>
            </a:r>
            <a:r>
              <a:rPr lang="en-US" sz="1300" dirty="0" smtClean="0"/>
              <a:t> </a:t>
            </a:r>
            <a:r>
              <a:rPr lang="en-US" sz="1300" dirty="0" err="1"/>
              <a:t>დანიშვნის</a:t>
            </a:r>
            <a:r>
              <a:rPr lang="en-US" sz="1300" dirty="0"/>
              <a:t>, </a:t>
            </a:r>
            <a:r>
              <a:rPr lang="en-US" sz="1300" dirty="0" err="1"/>
              <a:t>სამსახურებრივი</a:t>
            </a:r>
            <a:r>
              <a:rPr lang="en-US" sz="1300" dirty="0"/>
              <a:t> </a:t>
            </a:r>
            <a:r>
              <a:rPr lang="en-US" sz="1300" dirty="0" err="1"/>
              <a:t>გადაადგილების</a:t>
            </a:r>
            <a:r>
              <a:rPr lang="en-US" sz="1300" dirty="0"/>
              <a:t> (</a:t>
            </a:r>
            <a:r>
              <a:rPr lang="en-US" sz="1300" dirty="0" err="1"/>
              <a:t>გადაყვანის</a:t>
            </a:r>
            <a:r>
              <a:rPr lang="en-US" sz="1300" dirty="0"/>
              <a:t>/</a:t>
            </a:r>
            <a:r>
              <a:rPr lang="en-US" sz="1300" dirty="0" err="1"/>
              <a:t>დაკისრების</a:t>
            </a:r>
            <a:r>
              <a:rPr lang="en-US" sz="1300" dirty="0"/>
              <a:t>), </a:t>
            </a:r>
            <a:r>
              <a:rPr lang="en-US" sz="1300" dirty="0" err="1"/>
              <a:t>გათავისუფლების</a:t>
            </a:r>
            <a:r>
              <a:rPr lang="en-US" sz="1300" dirty="0"/>
              <a:t>, </a:t>
            </a:r>
            <a:r>
              <a:rPr lang="en-US" sz="1300" dirty="0" err="1"/>
              <a:t>წახალისების</a:t>
            </a:r>
            <a:r>
              <a:rPr lang="en-US" sz="1300" dirty="0"/>
              <a:t>, </a:t>
            </a:r>
            <a:r>
              <a:rPr lang="en-US" sz="1300" dirty="0" err="1"/>
              <a:t>დისციპლინური</a:t>
            </a:r>
            <a:r>
              <a:rPr lang="en-US" sz="1300" dirty="0"/>
              <a:t> </a:t>
            </a:r>
            <a:r>
              <a:rPr lang="en-US" sz="1300" dirty="0" err="1"/>
              <a:t>პასუხისმგებლობის</a:t>
            </a:r>
            <a:r>
              <a:rPr lang="en-US" sz="1300" dirty="0"/>
              <a:t>, </a:t>
            </a:r>
            <a:r>
              <a:rPr lang="en-US" sz="1300" dirty="0" err="1"/>
              <a:t>შვებულების</a:t>
            </a:r>
            <a:r>
              <a:rPr lang="en-US" sz="1300" dirty="0"/>
              <a:t>, </a:t>
            </a:r>
            <a:r>
              <a:rPr lang="en-US" sz="1300" dirty="0" err="1"/>
              <a:t>მივლინების</a:t>
            </a:r>
            <a:r>
              <a:rPr lang="en-US" sz="1300" dirty="0"/>
              <a:t> </a:t>
            </a:r>
            <a:r>
              <a:rPr lang="en-US" sz="1300" dirty="0" err="1"/>
              <a:t>შესახებ</a:t>
            </a:r>
            <a:r>
              <a:rPr lang="en-US" sz="1300" dirty="0"/>
              <a:t> </a:t>
            </a:r>
            <a:r>
              <a:rPr lang="en-US" sz="1300" dirty="0" err="1"/>
              <a:t>ბრძანებების</a:t>
            </a:r>
            <a:r>
              <a:rPr lang="en-US" sz="1300" dirty="0"/>
              <a:t> </a:t>
            </a:r>
            <a:r>
              <a:rPr lang="en-US" sz="1300" dirty="0" err="1"/>
              <a:t>და</a:t>
            </a:r>
            <a:r>
              <a:rPr lang="en-US" sz="1300" dirty="0"/>
              <a:t> </a:t>
            </a:r>
            <a:r>
              <a:rPr lang="en-US" sz="1300" dirty="0" err="1"/>
              <a:t>შრომითი</a:t>
            </a:r>
            <a:r>
              <a:rPr lang="en-US" sz="1300" dirty="0"/>
              <a:t>/</a:t>
            </a:r>
            <a:r>
              <a:rPr lang="en-US" sz="1300" dirty="0" err="1"/>
              <a:t>ადმინისტრაციული</a:t>
            </a:r>
            <a:r>
              <a:rPr lang="en-US" sz="1300" dirty="0"/>
              <a:t> </a:t>
            </a:r>
            <a:r>
              <a:rPr lang="en-US" sz="1300" dirty="0" err="1"/>
              <a:t>ხელშეკრულებების</a:t>
            </a:r>
            <a:r>
              <a:rPr lang="en-US" sz="1300" dirty="0"/>
              <a:t> </a:t>
            </a:r>
            <a:r>
              <a:rPr lang="en-US" sz="1300" dirty="0" err="1"/>
              <a:t>პროექტების</a:t>
            </a:r>
            <a:r>
              <a:rPr lang="en-US" sz="1300" dirty="0"/>
              <a:t> </a:t>
            </a:r>
            <a:r>
              <a:rPr lang="en-US" sz="1300" dirty="0" err="1"/>
              <a:t>მომზადება</a:t>
            </a:r>
            <a:r>
              <a:rPr lang="en-US" sz="1300" dirty="0" smtClean="0"/>
              <a:t>;</a:t>
            </a:r>
            <a:endParaRPr lang="ka-GE" sz="1300" dirty="0" smtClean="0"/>
          </a:p>
          <a:p>
            <a:pPr>
              <a:buFont typeface="Wingdings" panose="05000000000000000000" pitchFamily="2" charset="2"/>
              <a:buChar char="Ø"/>
            </a:pPr>
            <a:r>
              <a:rPr lang="en-US" sz="1300" dirty="0" err="1"/>
              <a:t>საერთაშორისო</a:t>
            </a:r>
            <a:r>
              <a:rPr lang="en-US" sz="1300" dirty="0"/>
              <a:t> </a:t>
            </a:r>
            <a:r>
              <a:rPr lang="en-US" sz="1300" dirty="0" err="1"/>
              <a:t>და</a:t>
            </a:r>
            <a:r>
              <a:rPr lang="en-US" sz="1300" dirty="0"/>
              <a:t> </a:t>
            </a:r>
            <a:r>
              <a:rPr lang="en-US" sz="1300" dirty="0" err="1"/>
              <a:t>დონორ</a:t>
            </a:r>
            <a:r>
              <a:rPr lang="en-US" sz="1300" dirty="0"/>
              <a:t> </a:t>
            </a:r>
            <a:r>
              <a:rPr lang="en-US" sz="1300" dirty="0" err="1"/>
              <a:t>ორგანიზაციებთან</a:t>
            </a:r>
            <a:r>
              <a:rPr lang="en-US" sz="1300" dirty="0"/>
              <a:t> </a:t>
            </a:r>
            <a:r>
              <a:rPr lang="en-US" sz="1300" dirty="0" err="1"/>
              <a:t>სამინისტროსა</a:t>
            </a:r>
            <a:r>
              <a:rPr lang="en-US" sz="1300" dirty="0"/>
              <a:t> </a:t>
            </a:r>
            <a:r>
              <a:rPr lang="en-US" sz="1300" dirty="0" err="1"/>
              <a:t>და</a:t>
            </a:r>
            <a:r>
              <a:rPr lang="en-US" sz="1300" dirty="0"/>
              <a:t> </a:t>
            </a:r>
            <a:r>
              <a:rPr lang="en-US" sz="1300" dirty="0" err="1"/>
              <a:t>სამინისტროს</a:t>
            </a:r>
            <a:r>
              <a:rPr lang="en-US" sz="1300" dirty="0"/>
              <a:t> </a:t>
            </a:r>
            <a:r>
              <a:rPr lang="en-US" sz="1300" dirty="0" err="1"/>
              <a:t>სახელმწიფო</a:t>
            </a:r>
            <a:r>
              <a:rPr lang="en-US" sz="1300" dirty="0"/>
              <a:t> </a:t>
            </a:r>
            <a:r>
              <a:rPr lang="en-US" sz="1300" dirty="0" err="1"/>
              <a:t>კონტროლს</a:t>
            </a:r>
            <a:r>
              <a:rPr lang="en-US" sz="1300" dirty="0"/>
              <a:t> </a:t>
            </a:r>
            <a:r>
              <a:rPr lang="en-US" sz="1300" dirty="0" err="1"/>
              <a:t>დაქვემდებარებული</a:t>
            </a:r>
            <a:r>
              <a:rPr lang="en-US" sz="1300" dirty="0"/>
              <a:t> </a:t>
            </a:r>
            <a:r>
              <a:rPr lang="en-US" sz="1300" dirty="0" err="1"/>
              <a:t>სსიპ-ების</a:t>
            </a:r>
            <a:r>
              <a:rPr lang="en-US" sz="1300" dirty="0"/>
              <a:t> </a:t>
            </a:r>
            <a:r>
              <a:rPr lang="en-US" sz="1300" dirty="0" err="1"/>
              <a:t>ურთიერთობის</a:t>
            </a:r>
            <a:r>
              <a:rPr lang="en-US" sz="1300" dirty="0"/>
              <a:t> </a:t>
            </a:r>
            <a:r>
              <a:rPr lang="en-US" sz="1300" dirty="0" err="1"/>
              <a:t>კოორდინაცია</a:t>
            </a:r>
            <a:r>
              <a:rPr lang="en-US" sz="1300" dirty="0"/>
              <a:t>;</a:t>
            </a:r>
          </a:p>
          <a:p>
            <a:pPr>
              <a:buFont typeface="Wingdings" panose="05000000000000000000" pitchFamily="2" charset="2"/>
              <a:buChar char="Ø"/>
            </a:pPr>
            <a:r>
              <a:rPr lang="en-US" sz="1300" dirty="0" err="1" smtClean="0"/>
              <a:t>სამინისტროს</a:t>
            </a:r>
            <a:r>
              <a:rPr lang="en-US" sz="1300" dirty="0" smtClean="0"/>
              <a:t> </a:t>
            </a:r>
            <a:r>
              <a:rPr lang="en-US" sz="1300" dirty="0" err="1"/>
              <a:t>მიერ</a:t>
            </a:r>
            <a:r>
              <a:rPr lang="en-US" sz="1300" dirty="0"/>
              <a:t> </a:t>
            </a:r>
            <a:r>
              <a:rPr lang="en-US" sz="1300" dirty="0" err="1"/>
              <a:t>საერთაშორისო</a:t>
            </a:r>
            <a:r>
              <a:rPr lang="en-US" sz="1300" dirty="0"/>
              <a:t> </a:t>
            </a:r>
            <a:r>
              <a:rPr lang="en-US" sz="1300" dirty="0" err="1"/>
              <a:t>ხელშეკრულებებისა</a:t>
            </a:r>
            <a:r>
              <a:rPr lang="en-US" sz="1300" dirty="0"/>
              <a:t> </a:t>
            </a:r>
            <a:r>
              <a:rPr lang="en-US" sz="1300" dirty="0" err="1"/>
              <a:t>და</a:t>
            </a:r>
            <a:r>
              <a:rPr lang="en-US" sz="1300" dirty="0"/>
              <a:t> </a:t>
            </a:r>
            <a:r>
              <a:rPr lang="en-US" sz="1300" dirty="0" err="1"/>
              <a:t>დონორ</a:t>
            </a:r>
            <a:r>
              <a:rPr lang="en-US" sz="1300" dirty="0"/>
              <a:t> </a:t>
            </a:r>
            <a:r>
              <a:rPr lang="en-US" sz="1300" dirty="0" err="1"/>
              <a:t>ორგანიზაციებთან</a:t>
            </a:r>
            <a:r>
              <a:rPr lang="en-US" sz="1300" dirty="0"/>
              <a:t> </a:t>
            </a:r>
            <a:r>
              <a:rPr lang="en-US" sz="1300" dirty="0" err="1"/>
              <a:t>დასადები</a:t>
            </a:r>
            <a:r>
              <a:rPr lang="en-US" sz="1300" dirty="0"/>
              <a:t> </a:t>
            </a:r>
            <a:r>
              <a:rPr lang="en-US" sz="1300" dirty="0" err="1"/>
              <a:t>ხელშეკრულებების</a:t>
            </a:r>
            <a:r>
              <a:rPr lang="en-US" sz="1300" dirty="0"/>
              <a:t> (</a:t>
            </a:r>
            <a:r>
              <a:rPr lang="en-US" sz="1300" dirty="0" err="1"/>
              <a:t>შეთანხმებების</a:t>
            </a:r>
            <a:r>
              <a:rPr lang="en-US" sz="1300" dirty="0"/>
              <a:t>, </a:t>
            </a:r>
            <a:r>
              <a:rPr lang="en-US" sz="1300" dirty="0" err="1"/>
              <a:t>მემორანდუმების</a:t>
            </a:r>
            <a:r>
              <a:rPr lang="en-US" sz="1300" dirty="0"/>
              <a:t>) </a:t>
            </a:r>
            <a:r>
              <a:rPr lang="en-US" sz="1300" dirty="0" err="1"/>
              <a:t>მომზადება</a:t>
            </a:r>
            <a:r>
              <a:rPr lang="en-US" sz="1300" dirty="0"/>
              <a:t>/</a:t>
            </a:r>
            <a:r>
              <a:rPr lang="en-US" sz="1300" dirty="0" err="1"/>
              <a:t>მომზადების</a:t>
            </a:r>
            <a:r>
              <a:rPr lang="en-US" sz="1300" dirty="0"/>
              <a:t> </a:t>
            </a:r>
            <a:r>
              <a:rPr lang="en-US" sz="1300" dirty="0" err="1"/>
              <a:t>პროცესის</a:t>
            </a:r>
            <a:r>
              <a:rPr lang="en-US" sz="1300" dirty="0"/>
              <a:t> </a:t>
            </a:r>
            <a:r>
              <a:rPr lang="en-US" sz="1300" dirty="0" err="1"/>
              <a:t>კოორდინაცია</a:t>
            </a:r>
            <a:r>
              <a:rPr lang="en-US" sz="1300" dirty="0"/>
              <a:t>;</a:t>
            </a:r>
          </a:p>
          <a:p>
            <a:pPr>
              <a:buFont typeface="Wingdings" panose="05000000000000000000" pitchFamily="2" charset="2"/>
              <a:buChar char="Ø"/>
            </a:pPr>
            <a:r>
              <a:rPr lang="en-US" sz="1300" dirty="0" err="1"/>
              <a:t>ევროკავშირთან</a:t>
            </a:r>
            <a:r>
              <a:rPr lang="en-US" sz="1300" dirty="0"/>
              <a:t> </a:t>
            </a:r>
            <a:r>
              <a:rPr lang="en-US" sz="1300" dirty="0" err="1"/>
              <a:t>ინტეგრაციის</a:t>
            </a:r>
            <a:r>
              <a:rPr lang="en-US" sz="1300" dirty="0"/>
              <a:t> </a:t>
            </a:r>
            <a:r>
              <a:rPr lang="en-US" sz="1300" dirty="0" err="1"/>
              <a:t>პროცესში</a:t>
            </a:r>
            <a:r>
              <a:rPr lang="en-US" sz="1300" dirty="0"/>
              <a:t> </a:t>
            </a:r>
            <a:r>
              <a:rPr lang="en-US" sz="1300" dirty="0" err="1"/>
              <a:t>განსაზღვრული</a:t>
            </a:r>
            <a:r>
              <a:rPr lang="en-US" sz="1300" dirty="0"/>
              <a:t> </a:t>
            </a:r>
            <a:r>
              <a:rPr lang="en-US" sz="1300" dirty="0" err="1"/>
              <a:t>ვალდებულებების</a:t>
            </a:r>
            <a:r>
              <a:rPr lang="en-US" sz="1300" dirty="0"/>
              <a:t> </a:t>
            </a:r>
            <a:r>
              <a:rPr lang="en-US" sz="1300" dirty="0" err="1"/>
              <a:t>შესრულების</a:t>
            </a:r>
            <a:r>
              <a:rPr lang="en-US" sz="1300" dirty="0"/>
              <a:t> </a:t>
            </a:r>
            <a:r>
              <a:rPr lang="en-US" sz="1300" dirty="0" err="1"/>
              <a:t>მიზნით</a:t>
            </a:r>
            <a:r>
              <a:rPr lang="en-US" sz="1300" dirty="0"/>
              <a:t>, </a:t>
            </a:r>
            <a:r>
              <a:rPr lang="en-US" sz="1300" dirty="0" err="1"/>
              <a:t>სამინისტროს</a:t>
            </a:r>
            <a:r>
              <a:rPr lang="en-US" sz="1300" dirty="0"/>
              <a:t> </a:t>
            </a:r>
            <a:r>
              <a:rPr lang="en-US" sz="1300" dirty="0" err="1"/>
              <a:t>სტრუქტურული</a:t>
            </a:r>
            <a:r>
              <a:rPr lang="en-US" sz="1300" dirty="0"/>
              <a:t> </a:t>
            </a:r>
            <a:r>
              <a:rPr lang="en-US" sz="1300" dirty="0" err="1"/>
              <a:t>ქვედანაყოფებისა</a:t>
            </a:r>
            <a:r>
              <a:rPr lang="en-US" sz="1300" dirty="0"/>
              <a:t> </a:t>
            </a:r>
            <a:r>
              <a:rPr lang="en-US" sz="1300" dirty="0" err="1"/>
              <a:t>და</a:t>
            </a:r>
            <a:r>
              <a:rPr lang="en-US" sz="1300" dirty="0"/>
              <a:t> </a:t>
            </a:r>
            <a:r>
              <a:rPr lang="en-US" sz="1300" dirty="0" err="1"/>
              <a:t>სამინისტროს</a:t>
            </a:r>
            <a:r>
              <a:rPr lang="en-US" sz="1300" dirty="0"/>
              <a:t> </a:t>
            </a:r>
            <a:r>
              <a:rPr lang="en-US" sz="1300" dirty="0" err="1"/>
              <a:t>სახელმწიფო</a:t>
            </a:r>
            <a:r>
              <a:rPr lang="en-US" sz="1300" dirty="0"/>
              <a:t> </a:t>
            </a:r>
            <a:r>
              <a:rPr lang="en-US" sz="1300" dirty="0" err="1"/>
              <a:t>კონტროლს</a:t>
            </a:r>
            <a:r>
              <a:rPr lang="en-US" sz="1300" dirty="0"/>
              <a:t> </a:t>
            </a:r>
            <a:r>
              <a:rPr lang="en-US" sz="1300" dirty="0" err="1"/>
              <a:t>დაქვემდებარებული</a:t>
            </a:r>
            <a:r>
              <a:rPr lang="en-US" sz="1300" dirty="0"/>
              <a:t> </a:t>
            </a:r>
            <a:r>
              <a:rPr lang="en-US" sz="1300" dirty="0" err="1"/>
              <a:t>საჯარო</a:t>
            </a:r>
            <a:r>
              <a:rPr lang="en-US" sz="1300" dirty="0"/>
              <a:t> </a:t>
            </a:r>
            <a:r>
              <a:rPr lang="en-US" sz="1300" dirty="0" err="1"/>
              <a:t>სამართლის</a:t>
            </a:r>
            <a:r>
              <a:rPr lang="en-US" sz="1300" dirty="0"/>
              <a:t> </a:t>
            </a:r>
            <a:r>
              <a:rPr lang="en-US" sz="1300" dirty="0" err="1"/>
              <a:t>იურიდიული</a:t>
            </a:r>
            <a:r>
              <a:rPr lang="en-US" sz="1300" dirty="0"/>
              <a:t> </a:t>
            </a:r>
            <a:r>
              <a:rPr lang="en-US" sz="1300" dirty="0" err="1"/>
              <a:t>პირების</a:t>
            </a:r>
            <a:r>
              <a:rPr lang="en-US" sz="1300" dirty="0"/>
              <a:t> </a:t>
            </a:r>
            <a:r>
              <a:rPr lang="en-US" sz="1300" dirty="0" err="1"/>
              <a:t>საქმიანობის</a:t>
            </a:r>
            <a:r>
              <a:rPr lang="en-US" sz="1300" dirty="0"/>
              <a:t> </a:t>
            </a:r>
            <a:r>
              <a:rPr lang="en-US" sz="1300" dirty="0" err="1"/>
              <a:t>კოორდინაცია</a:t>
            </a:r>
            <a:r>
              <a:rPr lang="en-US" sz="1300" dirty="0"/>
              <a:t>; </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58300" y="5996354"/>
            <a:ext cx="2766646" cy="800100"/>
          </a:xfrm>
          <a:prstGeom prst="rect">
            <a:avLst/>
          </a:prstGeom>
        </p:spPr>
      </p:pic>
    </p:spTree>
    <p:extLst>
      <p:ext uri="{BB962C8B-B14F-4D97-AF65-F5344CB8AC3E}">
        <p14:creationId xmlns="" xmlns:p14="http://schemas.microsoft.com/office/powerpoint/2010/main" val="109075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7729"/>
          </a:xfrm>
        </p:spPr>
        <p:txBody>
          <a:bodyPr>
            <a:normAutofit fontScale="90000"/>
          </a:bodyPr>
          <a:lstStyle/>
          <a:p>
            <a:pPr algn="ctr"/>
            <a:r>
              <a:rPr lang="ka-GE" sz="2400" b="1" dirty="0" smtClean="0"/>
              <a:t/>
            </a:r>
            <a:br>
              <a:rPr lang="ka-GE" sz="2400" b="1" dirty="0" smtClean="0"/>
            </a:br>
            <a:r>
              <a:rPr lang="ka-GE" sz="2400" b="1" dirty="0"/>
              <a:t/>
            </a:r>
            <a:br>
              <a:rPr lang="ka-GE" sz="2400" b="1" dirty="0"/>
            </a:br>
            <a:r>
              <a:rPr lang="en-US" sz="2400" b="1" dirty="0" err="1" smtClean="0"/>
              <a:t>ადმინისტრაცი</a:t>
            </a:r>
            <a:r>
              <a:rPr lang="ka-GE" sz="2400" b="1" dirty="0" smtClean="0"/>
              <a:t>ა</a:t>
            </a:r>
            <a:r>
              <a:rPr lang="en-US" dirty="0"/>
              <a:t/>
            </a:r>
            <a:br>
              <a:rPr lang="en-US" dirty="0"/>
            </a:br>
            <a:endParaRPr lang="en-US" dirty="0"/>
          </a:p>
        </p:txBody>
      </p:sp>
      <p:sp>
        <p:nvSpPr>
          <p:cNvPr id="3" name="Content Placeholder 2"/>
          <p:cNvSpPr>
            <a:spLocks noGrp="1"/>
          </p:cNvSpPr>
          <p:nvPr>
            <p:ph idx="1"/>
          </p:nvPr>
        </p:nvSpPr>
        <p:spPr>
          <a:xfrm>
            <a:off x="838200" y="958362"/>
            <a:ext cx="10515600" cy="5218601"/>
          </a:xfrm>
        </p:spPr>
        <p:txBody>
          <a:bodyPr>
            <a:normAutofit/>
          </a:bodyPr>
          <a:lstStyle/>
          <a:p>
            <a:pPr marL="0" indent="0">
              <a:buNone/>
            </a:pPr>
            <a:endParaRPr lang="ka-GE" sz="2000" b="1" dirty="0" smtClean="0">
              <a:solidFill>
                <a:schemeClr val="accent1">
                  <a:lumMod val="75000"/>
                </a:schemeClr>
              </a:solidFill>
            </a:endParaRPr>
          </a:p>
          <a:p>
            <a:pPr marL="0" indent="0">
              <a:buNone/>
            </a:pPr>
            <a:r>
              <a:rPr lang="en-US" sz="2000" b="1" dirty="0" err="1" smtClean="0">
                <a:solidFill>
                  <a:schemeClr val="accent1">
                    <a:lumMod val="75000"/>
                  </a:schemeClr>
                </a:solidFill>
              </a:rPr>
              <a:t>ძირითადი</a:t>
            </a:r>
            <a:r>
              <a:rPr lang="en-US" sz="2000" b="1" dirty="0" smtClean="0">
                <a:solidFill>
                  <a:schemeClr val="accent1">
                    <a:lumMod val="75000"/>
                  </a:schemeClr>
                </a:solidFill>
              </a:rPr>
              <a:t> </a:t>
            </a:r>
            <a:r>
              <a:rPr lang="en-US" sz="2000" b="1" dirty="0" err="1">
                <a:solidFill>
                  <a:schemeClr val="accent1">
                    <a:lumMod val="75000"/>
                  </a:schemeClr>
                </a:solidFill>
              </a:rPr>
              <a:t>ამოცანები</a:t>
            </a:r>
            <a:r>
              <a:rPr lang="en-US" sz="2000" b="1" dirty="0">
                <a:solidFill>
                  <a:schemeClr val="accent1">
                    <a:lumMod val="75000"/>
                  </a:schemeClr>
                </a:solidFill>
              </a:rPr>
              <a:t> </a:t>
            </a:r>
            <a:r>
              <a:rPr lang="en-US" sz="2000" b="1" dirty="0" err="1">
                <a:solidFill>
                  <a:schemeClr val="accent1">
                    <a:lumMod val="75000"/>
                  </a:schemeClr>
                </a:solidFill>
              </a:rPr>
              <a:t>და</a:t>
            </a:r>
            <a:r>
              <a:rPr lang="en-US" sz="2000" b="1" dirty="0">
                <a:solidFill>
                  <a:schemeClr val="accent1">
                    <a:lumMod val="75000"/>
                  </a:schemeClr>
                </a:solidFill>
              </a:rPr>
              <a:t> </a:t>
            </a:r>
            <a:r>
              <a:rPr lang="en-US" sz="2000" b="1" dirty="0" err="1" smtClean="0">
                <a:solidFill>
                  <a:schemeClr val="accent1">
                    <a:lumMod val="75000"/>
                  </a:schemeClr>
                </a:solidFill>
              </a:rPr>
              <a:t>კომპეტენცია</a:t>
            </a:r>
            <a:r>
              <a:rPr lang="en-US" sz="2000" b="1" dirty="0" smtClean="0">
                <a:solidFill>
                  <a:schemeClr val="accent1">
                    <a:lumMod val="75000"/>
                  </a:schemeClr>
                </a:solidFill>
              </a:rPr>
              <a:t>:</a:t>
            </a:r>
            <a:endParaRPr lang="ka-GE" sz="2000" b="1" dirty="0" smtClean="0">
              <a:solidFill>
                <a:schemeClr val="accent1">
                  <a:lumMod val="75000"/>
                </a:schemeClr>
              </a:solidFill>
            </a:endParaRPr>
          </a:p>
          <a:p>
            <a:pPr marL="0" indent="0">
              <a:buNone/>
            </a:pPr>
            <a:endParaRPr lang="ka-GE" sz="2000" b="1" dirty="0" smtClean="0">
              <a:solidFill>
                <a:schemeClr val="accent1">
                  <a:lumMod val="75000"/>
                </a:schemeClr>
              </a:solidFill>
            </a:endParaRPr>
          </a:p>
          <a:p>
            <a:pPr algn="just">
              <a:buFont typeface="Wingdings" panose="05000000000000000000" pitchFamily="2" charset="2"/>
              <a:buChar char="Ø"/>
            </a:pPr>
            <a:r>
              <a:rPr lang="en-US" sz="1400" dirty="0" err="1"/>
              <a:t>სახელმწიფო</a:t>
            </a:r>
            <a:r>
              <a:rPr lang="en-US" sz="1400" dirty="0"/>
              <a:t> </a:t>
            </a:r>
            <a:r>
              <a:rPr lang="en-US" sz="1400" dirty="0" err="1"/>
              <a:t>შესყიდვების</a:t>
            </a:r>
            <a:r>
              <a:rPr lang="en-US" sz="1400" dirty="0"/>
              <a:t> </a:t>
            </a:r>
            <a:r>
              <a:rPr lang="en-US" sz="1400" dirty="0" err="1" smtClean="0"/>
              <a:t>ორგანიზება</a:t>
            </a:r>
            <a:r>
              <a:rPr lang="en-US" sz="1400" dirty="0" smtClean="0"/>
              <a:t>;</a:t>
            </a:r>
            <a:endParaRPr lang="ka-GE" sz="1400" dirty="0" smtClean="0"/>
          </a:p>
          <a:p>
            <a:pPr algn="just">
              <a:buFont typeface="Wingdings" panose="05000000000000000000" pitchFamily="2" charset="2"/>
              <a:buChar char="Ø"/>
            </a:pPr>
            <a:r>
              <a:rPr lang="en-US" sz="1400" dirty="0" err="1"/>
              <a:t>სხვა</a:t>
            </a:r>
            <a:r>
              <a:rPr lang="en-US" sz="1400" dirty="0"/>
              <a:t> </a:t>
            </a:r>
            <a:r>
              <a:rPr lang="en-US" sz="1400" dirty="0" err="1"/>
              <a:t>სტრუქტურულ</a:t>
            </a:r>
            <a:r>
              <a:rPr lang="en-US" sz="1400" dirty="0"/>
              <a:t> </a:t>
            </a:r>
            <a:r>
              <a:rPr lang="en-US" sz="1400" dirty="0" err="1"/>
              <a:t>ქვედანაყოფებთან</a:t>
            </a:r>
            <a:r>
              <a:rPr lang="en-US" sz="1400" dirty="0"/>
              <a:t> </a:t>
            </a:r>
            <a:r>
              <a:rPr lang="en-US" sz="1400" dirty="0" err="1"/>
              <a:t>კოორდინაციით</a:t>
            </a:r>
            <a:r>
              <a:rPr lang="en-US" sz="1400" dirty="0"/>
              <a:t> </a:t>
            </a:r>
            <a:r>
              <a:rPr lang="en-US" sz="1400" dirty="0" err="1"/>
              <a:t>მინისტრის</a:t>
            </a:r>
            <a:r>
              <a:rPr lang="en-US" sz="1400" dirty="0"/>
              <a:t> </a:t>
            </a:r>
            <a:r>
              <a:rPr lang="en-US" sz="1400" dirty="0" err="1"/>
              <a:t>მოხსენებების</a:t>
            </a:r>
            <a:r>
              <a:rPr lang="en-US" sz="1400" dirty="0"/>
              <a:t>, </a:t>
            </a:r>
            <a:r>
              <a:rPr lang="en-US" sz="1400" dirty="0" err="1"/>
              <a:t>საჯარო</a:t>
            </a:r>
            <a:r>
              <a:rPr lang="en-US" sz="1400" dirty="0"/>
              <a:t> </a:t>
            </a:r>
            <a:r>
              <a:rPr lang="en-US" sz="1400" dirty="0" err="1"/>
              <a:t>გამოსვლებისა</a:t>
            </a:r>
            <a:r>
              <a:rPr lang="en-US" sz="1400" dirty="0"/>
              <a:t> </a:t>
            </a:r>
            <a:r>
              <a:rPr lang="en-US" sz="1400" dirty="0" err="1"/>
              <a:t>და</a:t>
            </a:r>
            <a:r>
              <a:rPr lang="en-US" sz="1400" dirty="0"/>
              <a:t> </a:t>
            </a:r>
            <a:r>
              <a:rPr lang="en-US" sz="1400" dirty="0" err="1"/>
              <a:t>ანგარიშების</a:t>
            </a:r>
            <a:r>
              <a:rPr lang="en-US" sz="1400" dirty="0"/>
              <a:t> </a:t>
            </a:r>
            <a:r>
              <a:rPr lang="en-US" sz="1400" dirty="0" err="1"/>
              <a:t>მომზადება</a:t>
            </a:r>
            <a:r>
              <a:rPr lang="en-US" sz="1400" dirty="0" smtClean="0"/>
              <a:t>;</a:t>
            </a:r>
            <a:endParaRPr lang="ka-GE" sz="1400" dirty="0" smtClean="0"/>
          </a:p>
          <a:p>
            <a:pPr algn="just">
              <a:buFont typeface="Wingdings" panose="05000000000000000000" pitchFamily="2" charset="2"/>
              <a:buChar char="Ø"/>
            </a:pPr>
            <a:r>
              <a:rPr lang="en-US" sz="1400" dirty="0" err="1"/>
              <a:t>სამინისტროს</a:t>
            </a:r>
            <a:r>
              <a:rPr lang="en-US" sz="1400" dirty="0"/>
              <a:t> </a:t>
            </a:r>
            <a:r>
              <a:rPr lang="en-US" sz="1400" dirty="0" err="1"/>
              <a:t>მოწვევით</a:t>
            </a:r>
            <a:r>
              <a:rPr lang="en-US" sz="1400" dirty="0"/>
              <a:t> </a:t>
            </a:r>
            <a:r>
              <a:rPr lang="en-US" sz="1400" dirty="0" err="1"/>
              <a:t>უცხო</a:t>
            </a:r>
            <a:r>
              <a:rPr lang="en-US" sz="1400" dirty="0"/>
              <a:t> </a:t>
            </a:r>
            <a:r>
              <a:rPr lang="en-US" sz="1400" dirty="0" err="1"/>
              <a:t>ქვეყნის</a:t>
            </a:r>
            <a:r>
              <a:rPr lang="en-US" sz="1400" dirty="0"/>
              <a:t> </a:t>
            </a:r>
            <a:r>
              <a:rPr lang="en-US" sz="1400" dirty="0" err="1"/>
              <a:t>მაღალი</a:t>
            </a:r>
            <a:r>
              <a:rPr lang="en-US" sz="1400" dirty="0"/>
              <a:t> </a:t>
            </a:r>
            <a:r>
              <a:rPr lang="en-US" sz="1400" dirty="0" err="1"/>
              <a:t>თანამდებობის</a:t>
            </a:r>
            <a:r>
              <a:rPr lang="en-US" sz="1400" dirty="0"/>
              <a:t> </a:t>
            </a:r>
            <a:r>
              <a:rPr lang="en-US" sz="1400" dirty="0" err="1"/>
              <a:t>პირთა</a:t>
            </a:r>
            <a:r>
              <a:rPr lang="en-US" sz="1400" dirty="0"/>
              <a:t> </a:t>
            </a:r>
            <a:r>
              <a:rPr lang="en-US" sz="1400" dirty="0" err="1"/>
              <a:t>ოფიციალური</a:t>
            </a:r>
            <a:r>
              <a:rPr lang="en-US" sz="1400" dirty="0"/>
              <a:t> </a:t>
            </a:r>
            <a:r>
              <a:rPr lang="en-US" sz="1400" dirty="0" err="1"/>
              <a:t>დელეგაციების</a:t>
            </a:r>
            <a:r>
              <a:rPr lang="en-US" sz="1400" dirty="0"/>
              <a:t> </a:t>
            </a:r>
            <a:r>
              <a:rPr lang="en-US" sz="1400" dirty="0" err="1"/>
              <a:t>ვიზიტის</a:t>
            </a:r>
            <a:r>
              <a:rPr lang="en-US" sz="1400" dirty="0"/>
              <a:t> </a:t>
            </a:r>
            <a:r>
              <a:rPr lang="en-US" sz="1400" dirty="0" err="1"/>
              <a:t>მომზადების</a:t>
            </a:r>
            <a:r>
              <a:rPr lang="en-US" sz="1400" dirty="0"/>
              <a:t> </a:t>
            </a:r>
            <a:r>
              <a:rPr lang="en-US" sz="1400" dirty="0" err="1" smtClean="0"/>
              <a:t>კოორდინაცია</a:t>
            </a:r>
            <a:r>
              <a:rPr lang="ka-GE" sz="1400" dirty="0" smtClean="0"/>
              <a:t> და შეხვედრების ორგანიზება;</a:t>
            </a:r>
          </a:p>
          <a:p>
            <a:pPr algn="just">
              <a:buFont typeface="Wingdings" panose="05000000000000000000" pitchFamily="2" charset="2"/>
              <a:buChar char="Ø"/>
            </a:pPr>
            <a:r>
              <a:rPr lang="en-US" sz="1400" dirty="0" err="1"/>
              <a:t>საზღვარგარეთის</a:t>
            </a:r>
            <a:r>
              <a:rPr lang="en-US" sz="1400" dirty="0"/>
              <a:t> </a:t>
            </a:r>
            <a:r>
              <a:rPr lang="en-US" sz="1400" dirty="0" err="1"/>
              <a:t>ქვეყნებში</a:t>
            </a:r>
            <a:r>
              <a:rPr lang="en-US" sz="1400" dirty="0"/>
              <a:t> </a:t>
            </a:r>
            <a:r>
              <a:rPr lang="en-US" sz="1400" dirty="0" err="1"/>
              <a:t>მინისტრისა</a:t>
            </a:r>
            <a:r>
              <a:rPr lang="en-US" sz="1400" dirty="0"/>
              <a:t> </a:t>
            </a:r>
            <a:r>
              <a:rPr lang="en-US" sz="1400" dirty="0" err="1"/>
              <a:t>და</a:t>
            </a:r>
            <a:r>
              <a:rPr lang="en-US" sz="1400" dirty="0"/>
              <a:t> </a:t>
            </a:r>
            <a:r>
              <a:rPr lang="en-US" sz="1400" dirty="0" err="1"/>
              <a:t>მინისტრის</a:t>
            </a:r>
            <a:r>
              <a:rPr lang="en-US" sz="1400" dirty="0"/>
              <a:t> </a:t>
            </a:r>
            <a:r>
              <a:rPr lang="en-US" sz="1400" dirty="0" err="1"/>
              <a:t>მოადგილეების</a:t>
            </a:r>
            <a:r>
              <a:rPr lang="en-US" sz="1400" dirty="0"/>
              <a:t> </a:t>
            </a:r>
            <a:r>
              <a:rPr lang="en-US" sz="1400" dirty="0" err="1"/>
              <a:t>ოფიციალური</a:t>
            </a:r>
            <a:r>
              <a:rPr lang="en-US" sz="1400" dirty="0"/>
              <a:t> </a:t>
            </a:r>
            <a:r>
              <a:rPr lang="en-US" sz="1400" dirty="0" err="1"/>
              <a:t>და</a:t>
            </a:r>
            <a:r>
              <a:rPr lang="en-US" sz="1400" dirty="0"/>
              <a:t> </a:t>
            </a:r>
            <a:r>
              <a:rPr lang="en-US" sz="1400" dirty="0" err="1"/>
              <a:t>სამუშაო</a:t>
            </a:r>
            <a:r>
              <a:rPr lang="en-US" sz="1400" dirty="0"/>
              <a:t> </a:t>
            </a:r>
            <a:r>
              <a:rPr lang="en-US" sz="1400" dirty="0" err="1"/>
              <a:t>ვიზიტების</a:t>
            </a:r>
            <a:r>
              <a:rPr lang="en-US" sz="1400" dirty="0"/>
              <a:t> </a:t>
            </a:r>
            <a:r>
              <a:rPr lang="en-US" sz="1400" dirty="0" err="1"/>
              <a:t>ორგანიზება</a:t>
            </a:r>
            <a:r>
              <a:rPr lang="en-US" sz="1400" dirty="0"/>
              <a:t> </a:t>
            </a:r>
            <a:r>
              <a:rPr lang="ka-GE" sz="1400" dirty="0" smtClean="0"/>
              <a:t>;</a:t>
            </a:r>
          </a:p>
          <a:p>
            <a:pPr algn="just">
              <a:buFont typeface="Wingdings" panose="05000000000000000000" pitchFamily="2" charset="2"/>
              <a:buChar char="Ø"/>
            </a:pPr>
            <a:r>
              <a:rPr lang="en-US" sz="1400" dirty="0" err="1"/>
              <a:t>კომპეტენციის</a:t>
            </a:r>
            <a:r>
              <a:rPr lang="en-US" sz="1400" dirty="0"/>
              <a:t> </a:t>
            </a:r>
            <a:r>
              <a:rPr lang="en-US" sz="1400" dirty="0" err="1"/>
              <a:t>ფარგლებში</a:t>
            </a:r>
            <a:r>
              <a:rPr lang="en-US" sz="1400" dirty="0"/>
              <a:t>, </a:t>
            </a:r>
            <a:r>
              <a:rPr lang="en-US" sz="1400" dirty="0" err="1"/>
              <a:t>სხვა</a:t>
            </a:r>
            <a:r>
              <a:rPr lang="en-US" sz="1400" dirty="0"/>
              <a:t> </a:t>
            </a:r>
            <a:r>
              <a:rPr lang="en-US" sz="1400" dirty="0" err="1"/>
              <a:t>სახელმწიფო</a:t>
            </a:r>
            <a:r>
              <a:rPr lang="en-US" sz="1400" dirty="0"/>
              <a:t> </a:t>
            </a:r>
            <a:r>
              <a:rPr lang="en-US" sz="1400" dirty="0" err="1"/>
              <a:t>დაწესებულებებთან</a:t>
            </a:r>
            <a:r>
              <a:rPr lang="en-US" sz="1400" dirty="0"/>
              <a:t>, </a:t>
            </a:r>
            <a:r>
              <a:rPr lang="en-US" sz="1400" dirty="0" err="1"/>
              <a:t>არასამთავრობო</a:t>
            </a:r>
            <a:r>
              <a:rPr lang="en-US" sz="1400" dirty="0"/>
              <a:t> </a:t>
            </a:r>
            <a:r>
              <a:rPr lang="en-US" sz="1400" dirty="0" err="1"/>
              <a:t>ორგანიზაციებთან</a:t>
            </a:r>
            <a:r>
              <a:rPr lang="en-US" sz="1400" dirty="0"/>
              <a:t>, </a:t>
            </a:r>
            <a:r>
              <a:rPr lang="en-US" sz="1400" dirty="0" err="1"/>
              <a:t>საერთაშორისო</a:t>
            </a:r>
            <a:r>
              <a:rPr lang="en-US" sz="1400" dirty="0"/>
              <a:t> </a:t>
            </a:r>
            <a:r>
              <a:rPr lang="en-US" sz="1400" dirty="0" err="1"/>
              <a:t>ორგანიზაციებსა</a:t>
            </a:r>
            <a:r>
              <a:rPr lang="en-US" sz="1400" dirty="0"/>
              <a:t> </a:t>
            </a:r>
            <a:r>
              <a:rPr lang="en-US" sz="1400" dirty="0" err="1"/>
              <a:t>და</a:t>
            </a:r>
            <a:r>
              <a:rPr lang="en-US" sz="1400" dirty="0"/>
              <a:t> </a:t>
            </a:r>
            <a:r>
              <a:rPr lang="en-US" sz="1400" dirty="0" err="1"/>
              <a:t>ექსპერტებთან</a:t>
            </a:r>
            <a:r>
              <a:rPr lang="en-US" sz="1400" dirty="0"/>
              <a:t> </a:t>
            </a:r>
            <a:r>
              <a:rPr lang="en-US" sz="1400" dirty="0" err="1"/>
              <a:t>თანამშრომლობა</a:t>
            </a:r>
            <a:r>
              <a:rPr lang="en-US" sz="1400" dirty="0"/>
              <a:t>; </a:t>
            </a:r>
            <a:endParaRPr lang="ka-GE" sz="1400" dirty="0" smtClean="0"/>
          </a:p>
          <a:p>
            <a:pPr algn="just">
              <a:buFont typeface="Wingdings" panose="05000000000000000000" pitchFamily="2" charset="2"/>
              <a:buChar char="Ø"/>
            </a:pPr>
            <a:r>
              <a:rPr lang="en-US" sz="1400" dirty="0" err="1"/>
              <a:t>მასობრივი</a:t>
            </a:r>
            <a:r>
              <a:rPr lang="en-US" sz="1400" dirty="0"/>
              <a:t> </a:t>
            </a:r>
            <a:r>
              <a:rPr lang="en-US" sz="1400" dirty="0" err="1"/>
              <a:t>საინფორმაციო</a:t>
            </a:r>
            <a:r>
              <a:rPr lang="en-US" sz="1400" dirty="0"/>
              <a:t> </a:t>
            </a:r>
            <a:r>
              <a:rPr lang="en-US" sz="1400" dirty="0" err="1"/>
              <a:t>საშუალებებით</a:t>
            </a:r>
            <a:r>
              <a:rPr lang="en-US" sz="1400" dirty="0"/>
              <a:t>, </a:t>
            </a:r>
            <a:r>
              <a:rPr lang="en-US" sz="1400" dirty="0" err="1"/>
              <a:t>სამინისტროს</a:t>
            </a:r>
            <a:r>
              <a:rPr lang="en-US" sz="1400" dirty="0"/>
              <a:t> </a:t>
            </a:r>
            <a:r>
              <a:rPr lang="en-US" sz="1400" dirty="0" err="1"/>
              <a:t>გრძელვადიანი</a:t>
            </a:r>
            <a:r>
              <a:rPr lang="en-US" sz="1400" dirty="0"/>
              <a:t> </a:t>
            </a:r>
            <a:r>
              <a:rPr lang="en-US" sz="1400" dirty="0" err="1"/>
              <a:t>და</a:t>
            </a:r>
            <a:r>
              <a:rPr lang="en-US" sz="1400" dirty="0"/>
              <a:t> </a:t>
            </a:r>
            <a:r>
              <a:rPr lang="en-US" sz="1400" dirty="0" err="1"/>
              <a:t>მოკლევადიანი</a:t>
            </a:r>
            <a:r>
              <a:rPr lang="en-US" sz="1400" dirty="0"/>
              <a:t> </a:t>
            </a:r>
            <a:r>
              <a:rPr lang="en-US" sz="1400" dirty="0" err="1"/>
              <a:t>პროგრამების</a:t>
            </a:r>
            <a:r>
              <a:rPr lang="en-US" sz="1400" dirty="0"/>
              <a:t>, </a:t>
            </a:r>
            <a:r>
              <a:rPr lang="en-US" sz="1400" dirty="0" err="1"/>
              <a:t>პროექტების</a:t>
            </a:r>
            <a:r>
              <a:rPr lang="en-US" sz="1400" dirty="0"/>
              <a:t>, </a:t>
            </a:r>
            <a:r>
              <a:rPr lang="en-US" sz="1400" dirty="0" err="1"/>
              <a:t>გეგმების</a:t>
            </a:r>
            <a:r>
              <a:rPr lang="en-US" sz="1400" dirty="0"/>
              <a:t>, </a:t>
            </a:r>
            <a:r>
              <a:rPr lang="en-US" sz="1400" dirty="0" err="1"/>
              <a:t>რეფორმების</a:t>
            </a:r>
            <a:r>
              <a:rPr lang="en-US" sz="1400" dirty="0"/>
              <a:t> </a:t>
            </a:r>
            <a:r>
              <a:rPr lang="en-US" sz="1400" dirty="0" err="1"/>
              <a:t>შესახებ</a:t>
            </a:r>
            <a:r>
              <a:rPr lang="en-US" sz="1400" dirty="0"/>
              <a:t>  </a:t>
            </a:r>
            <a:r>
              <a:rPr lang="en-US" sz="1400" dirty="0" err="1"/>
              <a:t>საზოგადოების</a:t>
            </a:r>
            <a:r>
              <a:rPr lang="en-US" sz="1400" dirty="0"/>
              <a:t> </a:t>
            </a:r>
            <a:r>
              <a:rPr lang="en-US" sz="1400" dirty="0" err="1"/>
              <a:t>ინფორმირების</a:t>
            </a:r>
            <a:r>
              <a:rPr lang="en-US" sz="1400" dirty="0"/>
              <a:t> </a:t>
            </a:r>
            <a:r>
              <a:rPr lang="en-US" sz="1400" dirty="0" err="1"/>
              <a:t>უზრუნველყოფა</a:t>
            </a:r>
            <a:r>
              <a:rPr lang="en-US" sz="1400" dirty="0" smtClean="0"/>
              <a:t>;</a:t>
            </a:r>
            <a:endParaRPr lang="ka-GE" sz="1400" dirty="0" smtClean="0"/>
          </a:p>
          <a:p>
            <a:pPr algn="just">
              <a:buFont typeface="Wingdings" panose="05000000000000000000" pitchFamily="2" charset="2"/>
              <a:buChar char="Ø"/>
            </a:pPr>
            <a:r>
              <a:rPr lang="en-US" sz="1400" dirty="0" err="1"/>
              <a:t>საკომუნიკაციო</a:t>
            </a:r>
            <a:r>
              <a:rPr lang="en-US" sz="1400" dirty="0"/>
              <a:t> </a:t>
            </a:r>
            <a:r>
              <a:rPr lang="en-US" sz="1400" dirty="0" err="1"/>
              <a:t>კამპანიებისა</a:t>
            </a:r>
            <a:r>
              <a:rPr lang="en-US" sz="1400" dirty="0"/>
              <a:t> </a:t>
            </a:r>
            <a:r>
              <a:rPr lang="en-US" sz="1400" dirty="0" err="1"/>
              <a:t>და</a:t>
            </a:r>
            <a:r>
              <a:rPr lang="en-US" sz="1400" dirty="0"/>
              <a:t> </a:t>
            </a:r>
            <a:r>
              <a:rPr lang="en-US" sz="1400" dirty="0" err="1"/>
              <a:t>პროექტების</a:t>
            </a:r>
            <a:r>
              <a:rPr lang="en-US" sz="1400" dirty="0"/>
              <a:t> </a:t>
            </a:r>
            <a:r>
              <a:rPr lang="en-US" sz="1400" dirty="0" err="1"/>
              <a:t>დაგეგმვა</a:t>
            </a:r>
            <a:r>
              <a:rPr lang="en-US" sz="1400" dirty="0"/>
              <a:t>, </a:t>
            </a:r>
            <a:r>
              <a:rPr lang="en-US" sz="1400" dirty="0" err="1"/>
              <a:t>მართვა</a:t>
            </a:r>
            <a:r>
              <a:rPr lang="en-US" sz="1400" dirty="0"/>
              <a:t> </a:t>
            </a:r>
            <a:r>
              <a:rPr lang="en-US" sz="1400" dirty="0" err="1"/>
              <a:t>და</a:t>
            </a:r>
            <a:r>
              <a:rPr lang="en-US" sz="1400" dirty="0"/>
              <a:t> </a:t>
            </a:r>
            <a:r>
              <a:rPr lang="en-US" sz="1400" dirty="0" err="1"/>
              <a:t>განხორციელების</a:t>
            </a:r>
            <a:r>
              <a:rPr lang="en-US" sz="1400" dirty="0"/>
              <a:t> </a:t>
            </a:r>
            <a:r>
              <a:rPr lang="en-US" sz="1400" dirty="0" err="1"/>
              <a:t>უზრუნველყოფა</a:t>
            </a:r>
            <a:r>
              <a:rPr lang="en-US" sz="1400" dirty="0" smtClean="0"/>
              <a:t>;</a:t>
            </a:r>
            <a:endParaRPr lang="ka-GE" sz="1400" dirty="0" smtClean="0"/>
          </a:p>
          <a:p>
            <a:pPr algn="just">
              <a:buFont typeface="Wingdings" panose="05000000000000000000" pitchFamily="2" charset="2"/>
              <a:buChar char="Ø"/>
            </a:pPr>
            <a:r>
              <a:rPr lang="en-US" sz="1400" dirty="0" err="1"/>
              <a:t>საზოგადოებასთან</a:t>
            </a:r>
            <a:r>
              <a:rPr lang="en-US" sz="1400" dirty="0"/>
              <a:t> </a:t>
            </a:r>
            <a:r>
              <a:rPr lang="en-US" sz="1400" dirty="0" err="1"/>
              <a:t>ურთიერთობის</a:t>
            </a:r>
            <a:r>
              <a:rPr lang="en-US" sz="1400" dirty="0"/>
              <a:t>, </a:t>
            </a:r>
            <a:r>
              <a:rPr lang="en-US" sz="1400" dirty="0" err="1"/>
              <a:t>მოქალაქეთა</a:t>
            </a:r>
            <a:r>
              <a:rPr lang="en-US" sz="1400" dirty="0"/>
              <a:t> </a:t>
            </a:r>
            <a:r>
              <a:rPr lang="en-US" sz="1400" dirty="0" err="1"/>
              <a:t>მიღებისა</a:t>
            </a:r>
            <a:r>
              <a:rPr lang="en-US" sz="1400" dirty="0"/>
              <a:t> </a:t>
            </a:r>
            <a:r>
              <a:rPr lang="en-US" sz="1400" dirty="0" err="1"/>
              <a:t>და</a:t>
            </a:r>
            <a:r>
              <a:rPr lang="en-US" sz="1400" dirty="0"/>
              <a:t> </a:t>
            </a:r>
            <a:r>
              <a:rPr lang="en-US" sz="1400" dirty="0" err="1"/>
              <a:t>ცხელი</a:t>
            </a:r>
            <a:r>
              <a:rPr lang="en-US" sz="1400" dirty="0"/>
              <a:t> </a:t>
            </a:r>
            <a:r>
              <a:rPr lang="en-US" sz="1400" dirty="0" err="1"/>
              <a:t>ხაზის</a:t>
            </a:r>
            <a:r>
              <a:rPr lang="en-US" sz="1400" dirty="0"/>
              <a:t> </a:t>
            </a:r>
            <a:r>
              <a:rPr lang="en-US" sz="1400" dirty="0" err="1"/>
              <a:t>ფუნქციონირების</a:t>
            </a:r>
            <a:r>
              <a:rPr lang="en-US" sz="1400" dirty="0"/>
              <a:t> </a:t>
            </a:r>
            <a:r>
              <a:rPr lang="en-US" sz="1400" dirty="0" err="1"/>
              <a:t>უზრუნველყოფა</a:t>
            </a:r>
            <a:r>
              <a:rPr lang="en-US" sz="1400" dirty="0" smtClean="0"/>
              <a:t>;</a:t>
            </a:r>
            <a:endParaRPr lang="ka-GE" sz="1400" dirty="0" smtClean="0"/>
          </a:p>
          <a:p>
            <a:pPr algn="just">
              <a:buFont typeface="Wingdings" panose="05000000000000000000" pitchFamily="2" charset="2"/>
              <a:buChar char="Ø"/>
            </a:pPr>
            <a:r>
              <a:rPr lang="ka-GE" sz="1400" dirty="0" smtClean="0"/>
              <a:t>„</a:t>
            </a:r>
            <a:r>
              <a:rPr lang="en-US" sz="1400" dirty="0" err="1" smtClean="0"/>
              <a:t>რეფერალური</a:t>
            </a:r>
            <a:r>
              <a:rPr lang="en-US" sz="1400" dirty="0" smtClean="0"/>
              <a:t> </a:t>
            </a:r>
            <a:r>
              <a:rPr lang="en-US" sz="1400" dirty="0" err="1"/>
              <a:t>მომსახურების</a:t>
            </a:r>
            <a:r>
              <a:rPr lang="en-US" sz="1400" dirty="0"/>
              <a:t>“ </a:t>
            </a:r>
            <a:r>
              <a:rPr lang="en-US" sz="1400" dirty="0" err="1"/>
              <a:t>ფარგლებში</a:t>
            </a:r>
            <a:r>
              <a:rPr lang="en-US" sz="1400" dirty="0"/>
              <a:t> </a:t>
            </a:r>
            <a:r>
              <a:rPr lang="en-US" sz="1400" dirty="0" err="1"/>
              <a:t>შესაბამისი</a:t>
            </a:r>
            <a:r>
              <a:rPr lang="en-US" sz="1400" dirty="0"/>
              <a:t> </a:t>
            </a:r>
            <a:r>
              <a:rPr lang="en-US" sz="1400" dirty="0" err="1"/>
              <a:t>სამე­დიცინო</a:t>
            </a:r>
            <a:r>
              <a:rPr lang="en-US" sz="1400" dirty="0"/>
              <a:t> </a:t>
            </a:r>
            <a:r>
              <a:rPr lang="en-US" sz="1400" dirty="0" err="1"/>
              <a:t>დახმარების</a:t>
            </a:r>
            <a:r>
              <a:rPr lang="en-US" sz="1400" dirty="0"/>
              <a:t> </a:t>
            </a:r>
            <a:r>
              <a:rPr lang="en-US" sz="1400" dirty="0" err="1"/>
              <a:t>გაწევის</a:t>
            </a:r>
            <a:r>
              <a:rPr lang="en-US" sz="1400" dirty="0"/>
              <a:t> </a:t>
            </a:r>
            <a:r>
              <a:rPr lang="en-US" sz="1400" dirty="0" err="1"/>
              <a:t>თაობაზე</a:t>
            </a:r>
            <a:r>
              <a:rPr lang="en-US" sz="1400" dirty="0"/>
              <a:t> </a:t>
            </a:r>
            <a:r>
              <a:rPr lang="en-US" sz="1400" dirty="0" err="1"/>
              <a:t>შემოსული</a:t>
            </a:r>
            <a:r>
              <a:rPr lang="en-US" sz="1400" dirty="0"/>
              <a:t> </a:t>
            </a:r>
            <a:r>
              <a:rPr lang="en-US" sz="1400" dirty="0" err="1"/>
              <a:t>განცხადებების</a:t>
            </a:r>
            <a:r>
              <a:rPr lang="en-US" sz="1400" dirty="0"/>
              <a:t> </a:t>
            </a:r>
            <a:r>
              <a:rPr lang="en-US" sz="1400" dirty="0" err="1"/>
              <a:t>განხილვა</a:t>
            </a:r>
            <a:r>
              <a:rPr lang="en-US" sz="1400" dirty="0"/>
              <a:t> </a:t>
            </a:r>
            <a:r>
              <a:rPr lang="en-US" sz="1400" dirty="0" err="1"/>
              <a:t>და</a:t>
            </a:r>
            <a:r>
              <a:rPr lang="en-US" sz="1400" dirty="0"/>
              <a:t> </a:t>
            </a:r>
            <a:r>
              <a:rPr lang="en-US" sz="1400" dirty="0" err="1"/>
              <a:t>შესაბამისი</a:t>
            </a:r>
            <a:r>
              <a:rPr lang="en-US" sz="1400" dirty="0"/>
              <a:t> </a:t>
            </a:r>
            <a:r>
              <a:rPr lang="en-US" sz="1400" dirty="0" err="1"/>
              <a:t>გადაწყვეტილების</a:t>
            </a:r>
            <a:r>
              <a:rPr lang="en-US" sz="1400" dirty="0"/>
              <a:t> </a:t>
            </a:r>
            <a:r>
              <a:rPr lang="en-US" sz="1400" dirty="0" err="1"/>
              <a:t>მისაღებად</a:t>
            </a:r>
            <a:r>
              <a:rPr lang="en-US" sz="1400" dirty="0"/>
              <a:t> </a:t>
            </a:r>
            <a:r>
              <a:rPr lang="en-US" sz="1400" dirty="0" err="1"/>
              <a:t>საორგანიზაციო</a:t>
            </a:r>
            <a:r>
              <a:rPr lang="en-US" sz="1400" dirty="0"/>
              <a:t> </a:t>
            </a:r>
            <a:r>
              <a:rPr lang="en-US" sz="1400" dirty="0" err="1"/>
              <a:t>ღონისძიებების</a:t>
            </a:r>
            <a:r>
              <a:rPr lang="en-US" sz="1400" dirty="0"/>
              <a:t> </a:t>
            </a:r>
            <a:r>
              <a:rPr lang="en-US" sz="1400" dirty="0" err="1"/>
              <a:t>უზრუნველყოფა</a:t>
            </a:r>
            <a:r>
              <a:rPr lang="en-US" sz="1400" dirty="0"/>
              <a:t>;</a:t>
            </a:r>
          </a:p>
          <a:p>
            <a:pPr>
              <a:buFont typeface="Wingdings" panose="05000000000000000000" pitchFamily="2" charset="2"/>
              <a:buChar char="Ø"/>
            </a:pPr>
            <a:endParaRPr lang="en-US" sz="1300" dirty="0"/>
          </a:p>
          <a:p>
            <a:pPr>
              <a:buFont typeface="Wingdings" panose="05000000000000000000" pitchFamily="2" charset="2"/>
              <a:buChar char="Ø"/>
            </a:pPr>
            <a:endParaRPr lang="en-US" sz="1300" dirty="0"/>
          </a:p>
          <a:p>
            <a:pPr>
              <a:buFont typeface="Wingdings" panose="05000000000000000000" pitchFamily="2" charset="2"/>
              <a:buChar char="Ø"/>
            </a:pPr>
            <a:endParaRPr lang="en-US" sz="13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75785" y="5996354"/>
            <a:ext cx="3549161" cy="800100"/>
          </a:xfrm>
          <a:prstGeom prst="rect">
            <a:avLst/>
          </a:prstGeom>
        </p:spPr>
      </p:pic>
    </p:spTree>
    <p:extLst>
      <p:ext uri="{BB962C8B-B14F-4D97-AF65-F5344CB8AC3E}">
        <p14:creationId xmlns="" xmlns:p14="http://schemas.microsoft.com/office/powerpoint/2010/main" val="412706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8937"/>
          </a:xfrm>
        </p:spPr>
        <p:txBody>
          <a:bodyPr>
            <a:noAutofit/>
          </a:bodyPr>
          <a:lstStyle/>
          <a:p>
            <a:pPr algn="ctr"/>
            <a:r>
              <a:rPr lang="ka-GE" sz="2400" dirty="0" smtClean="0"/>
              <a:t>ანგარიში</a:t>
            </a:r>
            <a:endParaRPr lang="en-US" sz="2400" dirty="0"/>
          </a:p>
        </p:txBody>
      </p:sp>
      <p:sp>
        <p:nvSpPr>
          <p:cNvPr id="6" name="Content Placeholder 5"/>
          <p:cNvSpPr>
            <a:spLocks noGrp="1"/>
          </p:cNvSpPr>
          <p:nvPr>
            <p:ph idx="1"/>
          </p:nvPr>
        </p:nvSpPr>
        <p:spPr>
          <a:xfrm>
            <a:off x="1153257" y="1318846"/>
            <a:ext cx="10056935" cy="4677508"/>
          </a:xfrm>
        </p:spPr>
        <p:txBody>
          <a:bodyPr/>
          <a:lstStyle/>
          <a:p>
            <a:pPr marL="0" indent="0">
              <a:buNone/>
            </a:pPr>
            <a:endParaRPr lang="en-US" dirty="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26415" y="5996354"/>
            <a:ext cx="2898531" cy="800100"/>
          </a:xfrm>
          <a:prstGeom prst="rect">
            <a:avLst/>
          </a:prstGeom>
        </p:spPr>
      </p:pic>
    </p:spTree>
    <p:extLst>
      <p:ext uri="{BB962C8B-B14F-4D97-AF65-F5344CB8AC3E}">
        <p14:creationId xmlns="" xmlns:p14="http://schemas.microsoft.com/office/powerpoint/2010/main" val="54637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8937"/>
          </a:xfrm>
        </p:spPr>
        <p:txBody>
          <a:bodyPr>
            <a:noAutofit/>
          </a:bodyPr>
          <a:lstStyle/>
          <a:p>
            <a:pPr algn="ctr"/>
            <a:r>
              <a:rPr lang="ka-GE" sz="2400" dirty="0" smtClean="0"/>
              <a:t>ანგარიში</a:t>
            </a:r>
            <a:endParaRPr lang="en-US" sz="2400" dirty="0"/>
          </a:p>
        </p:txBody>
      </p:sp>
      <p:sp>
        <p:nvSpPr>
          <p:cNvPr id="6" name="Content Placeholder 5"/>
          <p:cNvSpPr>
            <a:spLocks noGrp="1"/>
          </p:cNvSpPr>
          <p:nvPr>
            <p:ph idx="1"/>
          </p:nvPr>
        </p:nvSpPr>
        <p:spPr>
          <a:xfrm>
            <a:off x="1153257" y="1318846"/>
            <a:ext cx="10056935" cy="4677508"/>
          </a:xfrm>
        </p:spPr>
        <p:txBody>
          <a:bodyPr/>
          <a:lstStyle/>
          <a:p>
            <a:pPr marL="0" indent="0">
              <a:buNone/>
            </a:pPr>
            <a:endParaRPr lang="en-US" dirty="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26415" y="5996354"/>
            <a:ext cx="2898531" cy="800100"/>
          </a:xfrm>
          <a:prstGeom prst="rect">
            <a:avLst/>
          </a:prstGeom>
        </p:spPr>
      </p:pic>
    </p:spTree>
    <p:extLst>
      <p:ext uri="{BB962C8B-B14F-4D97-AF65-F5344CB8AC3E}">
        <p14:creationId xmlns="" xmlns:p14="http://schemas.microsoft.com/office/powerpoint/2010/main" val="280140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14592" cy="716329"/>
          </a:xfrm>
        </p:spPr>
        <p:txBody>
          <a:bodyPr>
            <a:normAutofit/>
          </a:bodyPr>
          <a:lstStyle/>
          <a:p>
            <a:pPr algn="ctr"/>
            <a:r>
              <a:rPr lang="ka-GE" sz="2400" b="1" dirty="0">
                <a:solidFill>
                  <a:srgbClr val="00CC99"/>
                </a:solidFill>
              </a:rPr>
              <a:t>სამინისტროს ცენტრალური აპარატის რეორგანიზაცია:</a:t>
            </a:r>
            <a:endParaRPr lang="en-US" sz="2400" b="1" dirty="0">
              <a:solidFill>
                <a:srgbClr val="00CC99"/>
              </a:solidFill>
            </a:endParaRPr>
          </a:p>
        </p:txBody>
      </p:sp>
      <p:sp>
        <p:nvSpPr>
          <p:cNvPr id="3" name="Content Placeholder 2"/>
          <p:cNvSpPr>
            <a:spLocks noGrp="1"/>
          </p:cNvSpPr>
          <p:nvPr>
            <p:ph idx="1"/>
          </p:nvPr>
        </p:nvSpPr>
        <p:spPr>
          <a:xfrm>
            <a:off x="1732086" y="1336432"/>
            <a:ext cx="8572500" cy="4659922"/>
          </a:xfrm>
        </p:spPr>
        <p:txBody>
          <a:bodyPr>
            <a:normAutofit fontScale="55000" lnSpcReduction="20000"/>
          </a:bodyPr>
          <a:lstStyle/>
          <a:p>
            <a:pPr marL="0" indent="0" algn="ctr">
              <a:buNone/>
            </a:pPr>
            <a:r>
              <a:rPr lang="ka-GE" sz="3800" b="1" dirty="0"/>
              <a:t>პოლიტიკის დეპარტამენტი</a:t>
            </a:r>
            <a:r>
              <a:rPr lang="ka-GE" sz="3800" b="1" dirty="0" smtClean="0"/>
              <a:t>:</a:t>
            </a:r>
            <a:endParaRPr lang="en-US" sz="3800" b="1" dirty="0" smtClean="0"/>
          </a:p>
          <a:p>
            <a:pPr marL="0" indent="0" algn="ctr">
              <a:buNone/>
            </a:pPr>
            <a:endParaRPr lang="en-US" sz="3800" b="1" dirty="0"/>
          </a:p>
          <a:p>
            <a:pPr marL="0" indent="0" algn="just">
              <a:lnSpc>
                <a:spcPct val="120000"/>
              </a:lnSpc>
              <a:buNone/>
            </a:pPr>
            <a:r>
              <a:rPr lang="en-US" dirty="0" err="1">
                <a:latin typeface="Sylfaen" panose="010A0502050306030303" pitchFamily="18" charset="0"/>
              </a:rPr>
              <a:t>პოლიტიკის</a:t>
            </a:r>
            <a:r>
              <a:rPr lang="en-US" dirty="0">
                <a:latin typeface="Sylfaen" panose="010A0502050306030303" pitchFamily="18" charset="0"/>
              </a:rPr>
              <a:t> </a:t>
            </a:r>
            <a:r>
              <a:rPr lang="en-US" dirty="0" err="1">
                <a:latin typeface="Sylfaen" panose="010A0502050306030303" pitchFamily="18" charset="0"/>
              </a:rPr>
              <a:t>დეპარტამენტის</a:t>
            </a:r>
            <a:r>
              <a:rPr lang="en-US" dirty="0">
                <a:latin typeface="Sylfaen" panose="010A0502050306030303" pitchFamily="18" charset="0"/>
              </a:rPr>
              <a:t> </a:t>
            </a:r>
            <a:r>
              <a:rPr lang="en-US" dirty="0" err="1">
                <a:latin typeface="Sylfaen" panose="010A0502050306030303" pitchFamily="18" charset="0"/>
              </a:rPr>
              <a:t>ძირითადი</a:t>
            </a:r>
            <a:r>
              <a:rPr lang="en-US" dirty="0">
                <a:latin typeface="Sylfaen" panose="010A0502050306030303" pitchFamily="18" charset="0"/>
              </a:rPr>
              <a:t> </a:t>
            </a:r>
            <a:r>
              <a:rPr lang="en-US" dirty="0" err="1">
                <a:latin typeface="Sylfaen" panose="010A0502050306030303" pitchFamily="18" charset="0"/>
              </a:rPr>
              <a:t>ამოცანები</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კომპეტენციაა</a:t>
            </a:r>
            <a:r>
              <a:rPr lang="en-US" dirty="0">
                <a:latin typeface="Sylfaen" panose="010A0502050306030303" pitchFamily="18" charset="0"/>
              </a:rPr>
              <a:t> </a:t>
            </a:r>
            <a:r>
              <a:rPr lang="en-US" dirty="0" err="1">
                <a:latin typeface="Sylfaen" panose="010A0502050306030303" pitchFamily="18" charset="0"/>
              </a:rPr>
              <a:t>მოსახლეობის</a:t>
            </a:r>
            <a:r>
              <a:rPr lang="en-US" dirty="0">
                <a:latin typeface="Sylfaen" panose="010A0502050306030303" pitchFamily="18" charset="0"/>
              </a:rPr>
              <a:t>  </a:t>
            </a:r>
            <a:r>
              <a:rPr lang="en-US" dirty="0" err="1">
                <a:latin typeface="Sylfaen" panose="010A0502050306030303" pitchFamily="18" charset="0"/>
              </a:rPr>
              <a:t>შრომისა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დასაქმების</a:t>
            </a:r>
            <a:r>
              <a:rPr lang="en-US" dirty="0">
                <a:latin typeface="Sylfaen" panose="010A0502050306030303" pitchFamily="18" charset="0"/>
              </a:rPr>
              <a:t>, </a:t>
            </a:r>
            <a:r>
              <a:rPr lang="en-US" dirty="0" err="1">
                <a:latin typeface="Sylfaen" panose="010A0502050306030303" pitchFamily="18" charset="0"/>
              </a:rPr>
              <a:t>ჯანმრთელობისა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სოციალური</a:t>
            </a:r>
            <a:r>
              <a:rPr lang="en-US" dirty="0">
                <a:latin typeface="Sylfaen" panose="010A0502050306030303" pitchFamily="18" charset="0"/>
              </a:rPr>
              <a:t> </a:t>
            </a:r>
            <a:r>
              <a:rPr lang="en-US" dirty="0" err="1">
                <a:latin typeface="Sylfaen" panose="010A0502050306030303" pitchFamily="18" charset="0"/>
              </a:rPr>
              <a:t>დაცვის</a:t>
            </a:r>
            <a:r>
              <a:rPr lang="en-US" dirty="0">
                <a:latin typeface="Sylfaen" panose="010A0502050306030303" pitchFamily="18" charset="0"/>
              </a:rPr>
              <a:t> </a:t>
            </a:r>
            <a:r>
              <a:rPr lang="en-US" dirty="0" err="1">
                <a:latin typeface="Sylfaen" panose="010A0502050306030303" pitchFamily="18" charset="0"/>
              </a:rPr>
              <a:t>პოლიტიკის</a:t>
            </a:r>
            <a:r>
              <a:rPr lang="en-US" dirty="0">
                <a:latin typeface="Sylfaen" panose="010A0502050306030303" pitchFamily="18" charset="0"/>
              </a:rPr>
              <a:t> </a:t>
            </a:r>
            <a:r>
              <a:rPr lang="en-US" dirty="0" err="1">
                <a:latin typeface="Sylfaen" panose="010A0502050306030303" pitchFamily="18" charset="0"/>
              </a:rPr>
              <a:t>შემუშავება</a:t>
            </a:r>
            <a:r>
              <a:rPr lang="en-US" dirty="0">
                <a:latin typeface="Sylfaen" panose="010A0502050306030303" pitchFamily="18" charset="0"/>
              </a:rPr>
              <a:t>, </a:t>
            </a:r>
            <a:r>
              <a:rPr lang="en-US" dirty="0" err="1">
                <a:latin typeface="Sylfaen" panose="010A0502050306030303" pitchFamily="18" charset="0"/>
              </a:rPr>
              <a:t>განხორციელება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საქმიანობის</a:t>
            </a:r>
            <a:r>
              <a:rPr lang="en-US" dirty="0">
                <a:latin typeface="Sylfaen" panose="010A0502050306030303" pitchFamily="18" charset="0"/>
              </a:rPr>
              <a:t> </a:t>
            </a:r>
            <a:r>
              <a:rPr lang="en-US" dirty="0" err="1">
                <a:latin typeface="Sylfaen" panose="010A0502050306030303" pitchFamily="18" charset="0"/>
              </a:rPr>
              <a:t>კოორდინაცია</a:t>
            </a:r>
            <a:r>
              <a:rPr lang="en-US" dirty="0">
                <a:latin typeface="Sylfaen" panose="010A0502050306030303" pitchFamily="18" charset="0"/>
              </a:rPr>
              <a:t>, </a:t>
            </a:r>
            <a:r>
              <a:rPr lang="en-US" dirty="0" err="1">
                <a:latin typeface="Sylfaen" panose="010A0502050306030303" pitchFamily="18" charset="0"/>
              </a:rPr>
              <a:t>აგრეთვე</a:t>
            </a:r>
            <a:r>
              <a:rPr lang="en-US" dirty="0">
                <a:latin typeface="Sylfaen" panose="010A0502050306030303" pitchFamily="18" charset="0"/>
              </a:rPr>
              <a:t> </a:t>
            </a:r>
            <a:r>
              <a:rPr lang="en-US" dirty="0" err="1">
                <a:latin typeface="Sylfaen" panose="010A0502050306030303" pitchFamily="18" charset="0"/>
              </a:rPr>
              <a:t>დევნილთა</a:t>
            </a:r>
            <a:r>
              <a:rPr lang="en-US" dirty="0">
                <a:latin typeface="Sylfaen" panose="010A0502050306030303" pitchFamily="18" charset="0"/>
              </a:rPr>
              <a:t>, </a:t>
            </a:r>
            <a:r>
              <a:rPr lang="en-US" dirty="0" err="1">
                <a:latin typeface="Sylfaen" panose="010A0502050306030303" pitchFamily="18" charset="0"/>
              </a:rPr>
              <a:t>ეკომიგრანტთა</a:t>
            </a:r>
            <a:r>
              <a:rPr lang="en-US" dirty="0">
                <a:latin typeface="Sylfaen" panose="010A0502050306030303" pitchFamily="18" charset="0"/>
              </a:rPr>
              <a:t> </a:t>
            </a:r>
            <a:r>
              <a:rPr lang="en-US" dirty="0" err="1">
                <a:latin typeface="Sylfaen" panose="010A0502050306030303" pitchFamily="18" charset="0"/>
              </a:rPr>
              <a:t>სოციალური</a:t>
            </a:r>
            <a:r>
              <a:rPr lang="en-US" dirty="0">
                <a:latin typeface="Sylfaen" panose="010A0502050306030303" pitchFamily="18" charset="0"/>
              </a:rPr>
              <a:t> </a:t>
            </a:r>
            <a:r>
              <a:rPr lang="en-US" dirty="0" err="1">
                <a:latin typeface="Sylfaen" panose="010A0502050306030303" pitchFamily="18" charset="0"/>
              </a:rPr>
              <a:t>დაცვისა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განსახლების</a:t>
            </a:r>
            <a:r>
              <a:rPr lang="en-US" dirty="0">
                <a:latin typeface="Sylfaen" panose="010A0502050306030303" pitchFamily="18" charset="0"/>
              </a:rPr>
              <a:t>, </a:t>
            </a:r>
            <a:r>
              <a:rPr lang="en-US" dirty="0" err="1">
                <a:latin typeface="Sylfaen" panose="010A0502050306030303" pitchFamily="18" charset="0"/>
              </a:rPr>
              <a:t>საქართველოში</a:t>
            </a:r>
            <a:r>
              <a:rPr lang="en-US" dirty="0">
                <a:latin typeface="Sylfaen" panose="010A0502050306030303" pitchFamily="18" charset="0"/>
              </a:rPr>
              <a:t> </a:t>
            </a:r>
            <a:r>
              <a:rPr lang="en-US" dirty="0" err="1">
                <a:latin typeface="Sylfaen" panose="010A0502050306030303" pitchFamily="18" charset="0"/>
              </a:rPr>
              <a:t>ემიგრაციიდან</a:t>
            </a:r>
            <a:r>
              <a:rPr lang="en-US" dirty="0">
                <a:latin typeface="Sylfaen" panose="010A0502050306030303" pitchFamily="18" charset="0"/>
              </a:rPr>
              <a:t> </a:t>
            </a:r>
            <a:r>
              <a:rPr lang="en-US" dirty="0" err="1">
                <a:latin typeface="Sylfaen" panose="010A0502050306030303" pitchFamily="18" charset="0"/>
              </a:rPr>
              <a:t>დაბრუნებულ</a:t>
            </a:r>
            <a:r>
              <a:rPr lang="en-US" dirty="0">
                <a:latin typeface="Sylfaen" panose="010A0502050306030303" pitchFamily="18" charset="0"/>
              </a:rPr>
              <a:t> </a:t>
            </a:r>
            <a:r>
              <a:rPr lang="en-US" dirty="0" err="1">
                <a:latin typeface="Sylfaen" panose="010A0502050306030303" pitchFamily="18" charset="0"/>
              </a:rPr>
              <a:t>საქართველოს</a:t>
            </a:r>
            <a:r>
              <a:rPr lang="en-US" dirty="0">
                <a:latin typeface="Sylfaen" panose="010A0502050306030303" pitchFamily="18" charset="0"/>
              </a:rPr>
              <a:t> </a:t>
            </a:r>
            <a:r>
              <a:rPr lang="en-US" dirty="0" err="1">
                <a:latin typeface="Sylfaen" panose="010A0502050306030303" pitchFamily="18" charset="0"/>
              </a:rPr>
              <a:t>მოქალაქეთა</a:t>
            </a:r>
            <a:r>
              <a:rPr lang="en-US" dirty="0">
                <a:latin typeface="Sylfaen" panose="010A0502050306030303" pitchFamily="18" charset="0"/>
              </a:rPr>
              <a:t> </a:t>
            </a:r>
            <a:r>
              <a:rPr lang="en-US" dirty="0" err="1">
                <a:latin typeface="Sylfaen" panose="010A0502050306030303" pitchFamily="18" charset="0"/>
              </a:rPr>
              <a:t>რეინტეგრაციის</a:t>
            </a:r>
            <a:r>
              <a:rPr lang="en-US" dirty="0">
                <a:latin typeface="Sylfaen" panose="010A0502050306030303" pitchFamily="18" charset="0"/>
              </a:rPr>
              <a:t> </a:t>
            </a:r>
            <a:r>
              <a:rPr lang="en-US" dirty="0" err="1">
                <a:latin typeface="Sylfaen" panose="010A0502050306030303" pitchFamily="18" charset="0"/>
              </a:rPr>
              <a:t>ხელშეწყობისა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საერთაშორისო</a:t>
            </a:r>
            <a:r>
              <a:rPr lang="en-US" dirty="0">
                <a:latin typeface="Sylfaen" panose="010A0502050306030303" pitchFamily="18" charset="0"/>
              </a:rPr>
              <a:t> </a:t>
            </a:r>
            <a:r>
              <a:rPr lang="en-US" dirty="0" err="1">
                <a:latin typeface="Sylfaen" panose="010A0502050306030303" pitchFamily="18" charset="0"/>
              </a:rPr>
              <a:t>დაცვის</a:t>
            </a:r>
            <a:r>
              <a:rPr lang="en-US" dirty="0">
                <a:latin typeface="Sylfaen" panose="010A0502050306030303" pitchFamily="18" charset="0"/>
              </a:rPr>
              <a:t> </a:t>
            </a:r>
            <a:r>
              <a:rPr lang="en-US" dirty="0" err="1">
                <a:latin typeface="Sylfaen" panose="010A0502050306030303" pitchFamily="18" charset="0"/>
              </a:rPr>
              <a:t>მქონე</a:t>
            </a:r>
            <a:r>
              <a:rPr lang="en-US" dirty="0">
                <a:latin typeface="Sylfaen" panose="010A0502050306030303" pitchFamily="18" charset="0"/>
              </a:rPr>
              <a:t> </a:t>
            </a:r>
            <a:r>
              <a:rPr lang="en-US" dirty="0" err="1">
                <a:latin typeface="Sylfaen" panose="010A0502050306030303" pitchFamily="18" charset="0"/>
              </a:rPr>
              <a:t>პირთა</a:t>
            </a:r>
            <a:r>
              <a:rPr lang="en-US" dirty="0">
                <a:latin typeface="Sylfaen" panose="010A0502050306030303" pitchFamily="18" charset="0"/>
              </a:rPr>
              <a:t>, </a:t>
            </a:r>
            <a:r>
              <a:rPr lang="en-US" dirty="0" err="1">
                <a:latin typeface="Sylfaen" panose="010A0502050306030303" pitchFamily="18" charset="0"/>
              </a:rPr>
              <a:t>საქართველოში</a:t>
            </a:r>
            <a:r>
              <a:rPr lang="en-US" dirty="0">
                <a:latin typeface="Sylfaen" panose="010A0502050306030303" pitchFamily="18" charset="0"/>
              </a:rPr>
              <a:t> </a:t>
            </a:r>
            <a:r>
              <a:rPr lang="en-US" dirty="0" err="1">
                <a:latin typeface="Sylfaen" panose="010A0502050306030303" pitchFamily="18" charset="0"/>
              </a:rPr>
              <a:t>კანონიერი</a:t>
            </a:r>
            <a:r>
              <a:rPr lang="en-US" dirty="0">
                <a:latin typeface="Sylfaen" panose="010A0502050306030303" pitchFamily="18" charset="0"/>
              </a:rPr>
              <a:t> </a:t>
            </a:r>
            <a:r>
              <a:rPr lang="en-US" dirty="0" err="1">
                <a:latin typeface="Sylfaen" panose="010A0502050306030303" pitchFamily="18" charset="0"/>
              </a:rPr>
              <a:t>საფუძვლით</a:t>
            </a:r>
            <a:r>
              <a:rPr lang="en-US" dirty="0">
                <a:latin typeface="Sylfaen" panose="010A0502050306030303" pitchFamily="18" charset="0"/>
              </a:rPr>
              <a:t> </a:t>
            </a:r>
            <a:r>
              <a:rPr lang="en-US" dirty="0" err="1">
                <a:latin typeface="Sylfaen" panose="010A0502050306030303" pitchFamily="18" charset="0"/>
              </a:rPr>
              <a:t>მყოფ</a:t>
            </a:r>
            <a:r>
              <a:rPr lang="en-US" dirty="0">
                <a:latin typeface="Sylfaen" panose="010A0502050306030303" pitchFamily="18" charset="0"/>
              </a:rPr>
              <a:t> </a:t>
            </a:r>
            <a:r>
              <a:rPr lang="en-US" dirty="0" err="1">
                <a:latin typeface="Sylfaen" panose="010A0502050306030303" pitchFamily="18" charset="0"/>
              </a:rPr>
              <a:t>უცხოელთა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საქართველოში</a:t>
            </a:r>
            <a:r>
              <a:rPr lang="en-US" dirty="0">
                <a:latin typeface="Sylfaen" panose="010A0502050306030303" pitchFamily="18" charset="0"/>
              </a:rPr>
              <a:t> </a:t>
            </a:r>
            <a:r>
              <a:rPr lang="en-US" dirty="0" err="1">
                <a:latin typeface="Sylfaen" panose="010A0502050306030303" pitchFamily="18" charset="0"/>
              </a:rPr>
              <a:t>სტატუსის</a:t>
            </a:r>
            <a:r>
              <a:rPr lang="en-US" dirty="0">
                <a:latin typeface="Sylfaen" panose="010A0502050306030303" pitchFamily="18" charset="0"/>
              </a:rPr>
              <a:t> </a:t>
            </a:r>
            <a:r>
              <a:rPr lang="en-US" dirty="0" err="1">
                <a:latin typeface="Sylfaen" panose="010A0502050306030303" pitchFamily="18" charset="0"/>
              </a:rPr>
              <a:t>მქონე</a:t>
            </a:r>
            <a:r>
              <a:rPr lang="en-US" dirty="0">
                <a:latin typeface="Sylfaen" panose="010A0502050306030303" pitchFamily="18" charset="0"/>
              </a:rPr>
              <a:t> </a:t>
            </a:r>
            <a:r>
              <a:rPr lang="en-US" dirty="0" err="1">
                <a:latin typeface="Sylfaen" panose="010A0502050306030303" pitchFamily="18" charset="0"/>
              </a:rPr>
              <a:t>მოქალაქეობის</a:t>
            </a:r>
            <a:r>
              <a:rPr lang="en-US" dirty="0">
                <a:latin typeface="Sylfaen" panose="010A0502050306030303" pitchFamily="18" charset="0"/>
              </a:rPr>
              <a:t> </a:t>
            </a:r>
            <a:r>
              <a:rPr lang="en-US" dirty="0" err="1">
                <a:latin typeface="Sylfaen" panose="010A0502050306030303" pitchFamily="18" charset="0"/>
              </a:rPr>
              <a:t>არმქონე</a:t>
            </a:r>
            <a:r>
              <a:rPr lang="en-US" dirty="0">
                <a:latin typeface="Sylfaen" panose="010A0502050306030303" pitchFamily="18" charset="0"/>
              </a:rPr>
              <a:t> </a:t>
            </a:r>
            <a:r>
              <a:rPr lang="en-US" dirty="0" err="1">
                <a:latin typeface="Sylfaen" panose="010A0502050306030303" pitchFamily="18" charset="0"/>
              </a:rPr>
              <a:t>პირთა</a:t>
            </a:r>
            <a:r>
              <a:rPr lang="en-US" dirty="0">
                <a:latin typeface="Sylfaen" panose="010A0502050306030303" pitchFamily="18" charset="0"/>
              </a:rPr>
              <a:t> </a:t>
            </a:r>
            <a:r>
              <a:rPr lang="en-US" dirty="0" err="1">
                <a:latin typeface="Sylfaen" panose="010A0502050306030303" pitchFamily="18" charset="0"/>
              </a:rPr>
              <a:t>ინტეგრაციის</a:t>
            </a:r>
            <a:r>
              <a:rPr lang="en-US" dirty="0">
                <a:latin typeface="Sylfaen" panose="010A0502050306030303" pitchFamily="18" charset="0"/>
              </a:rPr>
              <a:t> </a:t>
            </a:r>
            <a:r>
              <a:rPr lang="en-US" dirty="0" err="1">
                <a:latin typeface="Sylfaen" panose="010A0502050306030303" pitchFamily="18" charset="0"/>
              </a:rPr>
              <a:t>ხელშეწყობის</a:t>
            </a:r>
            <a:r>
              <a:rPr lang="en-US" dirty="0">
                <a:latin typeface="Sylfaen" panose="010A0502050306030303" pitchFamily="18" charset="0"/>
              </a:rPr>
              <a:t> </a:t>
            </a:r>
            <a:r>
              <a:rPr lang="en-US" dirty="0" err="1">
                <a:latin typeface="Sylfaen" panose="010A0502050306030303" pitchFamily="18" charset="0"/>
              </a:rPr>
              <a:t>მიზნით</a:t>
            </a:r>
            <a:r>
              <a:rPr lang="en-US" dirty="0">
                <a:latin typeface="Sylfaen" panose="010A0502050306030303" pitchFamily="18" charset="0"/>
              </a:rPr>
              <a:t> </a:t>
            </a:r>
            <a:r>
              <a:rPr lang="en-US" dirty="0" err="1">
                <a:latin typeface="Sylfaen" panose="010A0502050306030303" pitchFamily="18" charset="0"/>
              </a:rPr>
              <a:t>სახელმწიფო</a:t>
            </a:r>
            <a:r>
              <a:rPr lang="en-US" dirty="0">
                <a:latin typeface="Sylfaen" panose="010A0502050306030303" pitchFamily="18" charset="0"/>
              </a:rPr>
              <a:t> </a:t>
            </a:r>
            <a:r>
              <a:rPr lang="en-US" dirty="0" err="1">
                <a:latin typeface="Sylfaen" panose="010A0502050306030303" pitchFamily="18" charset="0"/>
              </a:rPr>
              <a:t>პოლიტიკის</a:t>
            </a:r>
            <a:r>
              <a:rPr lang="en-US" dirty="0">
                <a:latin typeface="Sylfaen" panose="010A0502050306030303" pitchFamily="18" charset="0"/>
              </a:rPr>
              <a:t> </a:t>
            </a:r>
            <a:r>
              <a:rPr lang="en-US" dirty="0" err="1">
                <a:latin typeface="Sylfaen" panose="010A0502050306030303" pitchFamily="18" charset="0"/>
              </a:rPr>
              <a:t>შემუშავება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განხორციელების</a:t>
            </a:r>
            <a:r>
              <a:rPr lang="en-US" dirty="0">
                <a:latin typeface="Sylfaen" panose="010A0502050306030303" pitchFamily="18" charset="0"/>
              </a:rPr>
              <a:t> </a:t>
            </a:r>
            <a:r>
              <a:rPr lang="en-US" dirty="0" err="1">
                <a:latin typeface="Sylfaen" panose="010A0502050306030303" pitchFamily="18" charset="0"/>
              </a:rPr>
              <a:t>კოორდინაცია</a:t>
            </a:r>
            <a:r>
              <a:rPr lang="en-US" dirty="0">
                <a:latin typeface="Sylfaen" panose="010A0502050306030303" pitchFamily="18" charset="0"/>
              </a:rPr>
              <a:t>.</a:t>
            </a:r>
            <a:endParaRPr lang="en-US" sz="1800" b="1" dirty="0" smtClean="0">
              <a:latin typeface="Sylfaen" panose="010A0502050306030303" pitchFamily="18" charset="0"/>
            </a:endParaRPr>
          </a:p>
          <a:p>
            <a:pPr marL="0" indent="0" algn="ctr">
              <a:buNone/>
            </a:pPr>
            <a:r>
              <a:rPr lang="ka-GE" sz="2500" dirty="0" smtClean="0">
                <a:solidFill>
                  <a:schemeClr val="accent1">
                    <a:lumMod val="50000"/>
                  </a:schemeClr>
                </a:solidFill>
              </a:rPr>
              <a:t>პოლიტიკის დეპარტამენტში შემავალი სამმართველოები:</a:t>
            </a:r>
          </a:p>
          <a:p>
            <a:pPr>
              <a:buFont typeface="Wingdings" panose="05000000000000000000" pitchFamily="2" charset="2"/>
              <a:buChar char="Ø"/>
            </a:pPr>
            <a:r>
              <a:rPr lang="ka-GE" sz="2000" dirty="0" smtClean="0">
                <a:solidFill>
                  <a:schemeClr val="accent1">
                    <a:lumMod val="75000"/>
                  </a:schemeClr>
                </a:solidFill>
              </a:rPr>
              <a:t>ჯანმრთელობის </a:t>
            </a:r>
            <a:r>
              <a:rPr lang="ka-GE" sz="2000" dirty="0">
                <a:solidFill>
                  <a:schemeClr val="accent1">
                    <a:lumMod val="75000"/>
                  </a:schemeClr>
                </a:solidFill>
              </a:rPr>
              <a:t>დაცვის პოლიტიკის </a:t>
            </a:r>
            <a:r>
              <a:rPr lang="ka-GE" sz="2000" dirty="0" smtClean="0">
                <a:solidFill>
                  <a:schemeClr val="accent1">
                    <a:lumMod val="75000"/>
                  </a:schemeClr>
                </a:solidFill>
              </a:rPr>
              <a:t>სამმართველო;</a:t>
            </a:r>
          </a:p>
          <a:p>
            <a:pPr>
              <a:buFont typeface="Wingdings" panose="05000000000000000000" pitchFamily="2" charset="2"/>
              <a:buChar char="Ø"/>
            </a:pPr>
            <a:r>
              <a:rPr lang="ka-GE" sz="2000" dirty="0">
                <a:solidFill>
                  <a:schemeClr val="accent1">
                    <a:lumMod val="75000"/>
                  </a:schemeClr>
                </a:solidFill>
              </a:rPr>
              <a:t>სოციალური დაცვის პოლიტიკის სამმართველო;</a:t>
            </a:r>
          </a:p>
          <a:p>
            <a:pPr>
              <a:buFont typeface="Wingdings" panose="05000000000000000000" pitchFamily="2" charset="2"/>
              <a:buChar char="Ø"/>
            </a:pPr>
            <a:r>
              <a:rPr lang="ka-GE" sz="2000" dirty="0">
                <a:solidFill>
                  <a:schemeClr val="accent1">
                    <a:lumMod val="75000"/>
                  </a:schemeClr>
                </a:solidFill>
              </a:rPr>
              <a:t>შრომისა და დასაქმების პოლიტიკისა და კოლექტიური შრომითი დავების სამმართველო</a:t>
            </a:r>
            <a:r>
              <a:rPr lang="ka-GE" sz="2000" dirty="0" smtClean="0">
                <a:solidFill>
                  <a:schemeClr val="accent1">
                    <a:lumMod val="75000"/>
                  </a:schemeClr>
                </a:solidFill>
              </a:rPr>
              <a:t>;</a:t>
            </a:r>
          </a:p>
          <a:p>
            <a:pPr>
              <a:buFont typeface="Wingdings" panose="05000000000000000000" pitchFamily="2" charset="2"/>
              <a:buChar char="Ø"/>
            </a:pPr>
            <a:r>
              <a:rPr lang="ka-GE" sz="2000" dirty="0">
                <a:solidFill>
                  <a:schemeClr val="accent1">
                    <a:lumMod val="75000"/>
                  </a:schemeClr>
                </a:solidFill>
              </a:rPr>
              <a:t>დევნილთა და ეკომიგრანტთა პოლიტიკის </a:t>
            </a:r>
            <a:r>
              <a:rPr lang="ka-GE" sz="2000" dirty="0" smtClean="0">
                <a:solidFill>
                  <a:schemeClr val="accent1">
                    <a:lumMod val="75000"/>
                  </a:schemeClr>
                </a:solidFill>
              </a:rPr>
              <a:t>სამმართველო;</a:t>
            </a:r>
          </a:p>
          <a:p>
            <a:pPr>
              <a:buFont typeface="Wingdings" panose="05000000000000000000" pitchFamily="2" charset="2"/>
              <a:buChar char="Ø"/>
            </a:pPr>
            <a:r>
              <a:rPr lang="ka-GE" sz="2000" dirty="0">
                <a:solidFill>
                  <a:schemeClr val="accent1">
                    <a:lumMod val="75000"/>
                  </a:schemeClr>
                </a:solidFill>
              </a:rPr>
              <a:t>შრომითი მიგრაციის საკითხთა </a:t>
            </a:r>
            <a:r>
              <a:rPr lang="ka-GE" sz="2000" dirty="0" smtClean="0">
                <a:solidFill>
                  <a:schemeClr val="accent1">
                    <a:lumMod val="75000"/>
                  </a:schemeClr>
                </a:solidFill>
              </a:rPr>
              <a:t>სამმართველო;</a:t>
            </a:r>
            <a:endParaRPr lang="ka-GE" sz="2000" dirty="0">
              <a:solidFill>
                <a:schemeClr val="accent1">
                  <a:lumMod val="75000"/>
                </a:schemeClr>
              </a:solidFill>
            </a:endParaRPr>
          </a:p>
          <a:p>
            <a:pPr marL="0" indent="0">
              <a:buNone/>
            </a:pPr>
            <a:endParaRPr lang="en-US" sz="14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398977" y="5996354"/>
            <a:ext cx="2625969" cy="800100"/>
          </a:xfrm>
          <a:prstGeom prst="rect">
            <a:avLst/>
          </a:prstGeom>
        </p:spPr>
      </p:pic>
    </p:spTree>
    <p:extLst>
      <p:ext uri="{BB962C8B-B14F-4D97-AF65-F5344CB8AC3E}">
        <p14:creationId xmlns="" xmlns:p14="http://schemas.microsoft.com/office/powerpoint/2010/main" val="272245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000" b="1" dirty="0"/>
              <a:t>პოლიტიკის დეპარტამენტი:</a:t>
            </a:r>
            <a:r>
              <a:rPr lang="en-US" sz="2000" b="1" dirty="0"/>
              <a:t/>
            </a:r>
            <a:br>
              <a:rPr lang="en-US" sz="2000" b="1" dirty="0"/>
            </a:br>
            <a:endParaRPr lang="en-US" sz="2000" b="1" dirty="0"/>
          </a:p>
        </p:txBody>
      </p:sp>
      <p:sp>
        <p:nvSpPr>
          <p:cNvPr id="3" name="Content Placeholder 2"/>
          <p:cNvSpPr>
            <a:spLocks noGrp="1"/>
          </p:cNvSpPr>
          <p:nvPr>
            <p:ph idx="1"/>
          </p:nvPr>
        </p:nvSpPr>
        <p:spPr/>
        <p:txBody>
          <a:bodyPr/>
          <a:lstStyle/>
          <a:p>
            <a:pPr marL="0" indent="0">
              <a:buNone/>
            </a:pPr>
            <a:r>
              <a:rPr lang="ka-GE" dirty="0" smtClean="0"/>
              <a:t>ანგარიში</a:t>
            </a:r>
            <a:endParaRPr lang="en-US" dirty="0"/>
          </a:p>
        </p:txBody>
      </p:sp>
    </p:spTree>
    <p:extLst>
      <p:ext uri="{BB962C8B-B14F-4D97-AF65-F5344CB8AC3E}">
        <p14:creationId xmlns="" xmlns:p14="http://schemas.microsoft.com/office/powerpoint/2010/main" val="217523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 ცენტრალური აპარატის რეორგანიზაცია:</a:t>
            </a:r>
            <a:endParaRPr lang="en-US" sz="2400" b="1" dirty="0">
              <a:solidFill>
                <a:srgbClr val="00CC99"/>
              </a:solidFill>
            </a:endParaRPr>
          </a:p>
        </p:txBody>
      </p:sp>
      <p:sp>
        <p:nvSpPr>
          <p:cNvPr id="3" name="Content Placeholder 2"/>
          <p:cNvSpPr>
            <a:spLocks noGrp="1"/>
          </p:cNvSpPr>
          <p:nvPr>
            <p:ph idx="1"/>
          </p:nvPr>
        </p:nvSpPr>
        <p:spPr>
          <a:xfrm>
            <a:off x="1283678" y="1283677"/>
            <a:ext cx="9223130" cy="4633545"/>
          </a:xfrm>
        </p:spPr>
        <p:txBody>
          <a:bodyPr>
            <a:normAutofit/>
          </a:bodyPr>
          <a:lstStyle/>
          <a:p>
            <a:pPr marL="0" indent="0" algn="ctr">
              <a:lnSpc>
                <a:spcPct val="120000"/>
              </a:lnSpc>
              <a:buNone/>
            </a:pPr>
            <a:r>
              <a:rPr lang="ka-GE" sz="1800" b="1" dirty="0"/>
              <a:t>საფინანსო-ეკონომიკური </a:t>
            </a:r>
            <a:r>
              <a:rPr lang="ka-GE" sz="1800" b="1" dirty="0" smtClean="0"/>
              <a:t>დეპარტამენტი:</a:t>
            </a:r>
          </a:p>
          <a:p>
            <a:pPr algn="just">
              <a:lnSpc>
                <a:spcPct val="120000"/>
              </a:lnSpc>
              <a:buFont typeface="Wingdings" panose="05000000000000000000" pitchFamily="2" charset="2"/>
              <a:buChar char="Ø"/>
            </a:pPr>
            <a:r>
              <a:rPr lang="ka-GE" sz="1400" dirty="0"/>
              <a:t>საფინანსო-საბიუჯეტო და ბუღალტრული აღრიცხვა-ანგარიშგების სამმართველო</a:t>
            </a:r>
            <a:r>
              <a:rPr lang="ka-GE" sz="1400" dirty="0" smtClean="0"/>
              <a: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1582679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lnSpc>
                <a:spcPct val="120000"/>
              </a:lnSpc>
            </a:pPr>
            <a:r>
              <a:rPr lang="ka-GE" sz="2400" b="1" dirty="0">
                <a:solidFill>
                  <a:srgbClr val="00CC99"/>
                </a:solidFill>
              </a:rPr>
              <a:t>იურიდიული დეპარტამენტი:</a:t>
            </a:r>
          </a:p>
        </p:txBody>
      </p:sp>
      <p:sp>
        <p:nvSpPr>
          <p:cNvPr id="3" name="Content Placeholder 2"/>
          <p:cNvSpPr>
            <a:spLocks noGrp="1"/>
          </p:cNvSpPr>
          <p:nvPr>
            <p:ph idx="1"/>
          </p:nvPr>
        </p:nvSpPr>
        <p:spPr>
          <a:xfrm>
            <a:off x="1283678" y="1283677"/>
            <a:ext cx="9223130" cy="4633545"/>
          </a:xfrm>
        </p:spPr>
        <p:txBody>
          <a:bodyPr>
            <a:normAutofit fontScale="25000" lnSpcReduction="20000"/>
          </a:bodyPr>
          <a:lstStyle/>
          <a:p>
            <a:pPr marL="0" indent="0" algn="just">
              <a:lnSpc>
                <a:spcPct val="120000"/>
              </a:lnSpc>
              <a:buNone/>
            </a:pPr>
            <a:r>
              <a:rPr lang="en-US" sz="4000" dirty="0" err="1" smtClean="0">
                <a:solidFill>
                  <a:schemeClr val="accent1">
                    <a:lumMod val="75000"/>
                  </a:schemeClr>
                </a:solidFill>
              </a:rPr>
              <a:t>იურიდიული</a:t>
            </a:r>
            <a:r>
              <a:rPr lang="en-US" sz="4000" dirty="0" smtClean="0">
                <a:solidFill>
                  <a:schemeClr val="accent1">
                    <a:lumMod val="75000"/>
                  </a:schemeClr>
                </a:solidFill>
              </a:rPr>
              <a:t> </a:t>
            </a:r>
            <a:r>
              <a:rPr lang="en-US" sz="4000" dirty="0" err="1">
                <a:solidFill>
                  <a:schemeClr val="accent1">
                    <a:lumMod val="75000"/>
                  </a:schemeClr>
                </a:solidFill>
              </a:rPr>
              <a:t>დეპარტამენტის</a:t>
            </a:r>
            <a:r>
              <a:rPr lang="en-US" sz="4000" dirty="0">
                <a:solidFill>
                  <a:schemeClr val="accent1">
                    <a:lumMod val="75000"/>
                  </a:schemeClr>
                </a:solidFill>
              </a:rPr>
              <a:t> </a:t>
            </a:r>
            <a:r>
              <a:rPr lang="en-US" sz="4000" dirty="0" err="1">
                <a:solidFill>
                  <a:schemeClr val="accent1">
                    <a:lumMod val="75000"/>
                  </a:schemeClr>
                </a:solidFill>
              </a:rPr>
              <a:t>ძირითადი</a:t>
            </a:r>
            <a:r>
              <a:rPr lang="en-US" sz="4000" dirty="0">
                <a:solidFill>
                  <a:schemeClr val="accent1">
                    <a:lumMod val="75000"/>
                  </a:schemeClr>
                </a:solidFill>
              </a:rPr>
              <a:t> </a:t>
            </a:r>
            <a:r>
              <a:rPr lang="en-US" sz="4000" dirty="0" err="1">
                <a:solidFill>
                  <a:schemeClr val="accent1">
                    <a:lumMod val="75000"/>
                  </a:schemeClr>
                </a:solidFill>
              </a:rPr>
              <a:t>ამოცანები</a:t>
            </a:r>
            <a:r>
              <a:rPr lang="en-US" sz="4000" dirty="0">
                <a:solidFill>
                  <a:schemeClr val="accent1">
                    <a:lumMod val="75000"/>
                  </a:schemeClr>
                </a:solidFill>
              </a:rPr>
              <a:t> </a:t>
            </a:r>
            <a:r>
              <a:rPr lang="en-US" sz="4000" dirty="0" err="1">
                <a:solidFill>
                  <a:schemeClr val="accent1">
                    <a:lumMod val="75000"/>
                  </a:schemeClr>
                </a:solidFill>
              </a:rPr>
              <a:t>და</a:t>
            </a:r>
            <a:r>
              <a:rPr lang="en-US" sz="4000" dirty="0">
                <a:solidFill>
                  <a:schemeClr val="accent1">
                    <a:lumMod val="75000"/>
                  </a:schemeClr>
                </a:solidFill>
              </a:rPr>
              <a:t> </a:t>
            </a:r>
            <a:r>
              <a:rPr lang="en-US" sz="4000" dirty="0" err="1">
                <a:solidFill>
                  <a:schemeClr val="accent1">
                    <a:lumMod val="75000"/>
                  </a:schemeClr>
                </a:solidFill>
              </a:rPr>
              <a:t>კომპეტენციაა</a:t>
            </a:r>
            <a:r>
              <a:rPr lang="en-US" sz="4000" dirty="0" smtClean="0">
                <a:solidFill>
                  <a:schemeClr val="accent1">
                    <a:lumMod val="75000"/>
                  </a:schemeClr>
                </a:solidFill>
              </a:rPr>
              <a:t>:</a:t>
            </a:r>
            <a:endParaRPr lang="ka-GE" sz="4000" dirty="0" smtClean="0">
              <a:solidFill>
                <a:schemeClr val="accent1">
                  <a:lumMod val="75000"/>
                </a:schemeClr>
              </a:solidFill>
            </a:endParaRPr>
          </a:p>
          <a:p>
            <a:pPr marL="0" indent="0" algn="just">
              <a:lnSpc>
                <a:spcPct val="120000"/>
              </a:lnSpc>
              <a:buNone/>
            </a:pPr>
            <a:r>
              <a:rPr lang="ka-GE" sz="4000" b="1" dirty="0"/>
              <a:t>კანონშემოქმედებითი საქმიანობისა და სამართლებრივი უზრუნველყოფის  სამმართველო;</a:t>
            </a:r>
          </a:p>
          <a:p>
            <a:pPr marL="0" indent="0" algn="just">
              <a:lnSpc>
                <a:spcPct val="120000"/>
              </a:lnSpc>
              <a:buNone/>
            </a:pPr>
            <a:endParaRPr lang="en-US" sz="3700" dirty="0">
              <a:solidFill>
                <a:schemeClr val="accent1">
                  <a:lumMod val="75000"/>
                </a:schemeClr>
              </a:solidFill>
            </a:endParaRPr>
          </a:p>
          <a:p>
            <a:pPr>
              <a:lnSpc>
                <a:spcPct val="120000"/>
              </a:lnSpc>
              <a:buFont typeface="Wingdings" panose="05000000000000000000" pitchFamily="2" charset="2"/>
              <a:buChar char="Ø"/>
            </a:pPr>
            <a:r>
              <a:rPr lang="en-US" sz="3700" dirty="0" err="1" smtClean="0"/>
              <a:t>კანონშემოქმედებით</a:t>
            </a:r>
            <a:r>
              <a:rPr lang="en-US" sz="3700" dirty="0" smtClean="0"/>
              <a:t> </a:t>
            </a:r>
            <a:r>
              <a:rPr lang="en-US" sz="3700" dirty="0" err="1"/>
              <a:t>სფეროში</a:t>
            </a:r>
            <a:r>
              <a:rPr lang="en-US" sz="3700" dirty="0"/>
              <a:t> </a:t>
            </a:r>
            <a:r>
              <a:rPr lang="en-US" sz="3700" dirty="0" err="1"/>
              <a:t>პარლამენტისა</a:t>
            </a:r>
            <a:r>
              <a:rPr lang="en-US" sz="3700" dirty="0"/>
              <a:t> </a:t>
            </a:r>
            <a:r>
              <a:rPr lang="en-US" sz="3700" dirty="0" err="1"/>
              <a:t>და</a:t>
            </a:r>
            <a:r>
              <a:rPr lang="en-US" sz="3700" dirty="0"/>
              <a:t> </a:t>
            </a:r>
            <a:r>
              <a:rPr lang="en-US" sz="3700" dirty="0" err="1"/>
              <a:t>სამინისტროს</a:t>
            </a:r>
            <a:r>
              <a:rPr lang="en-US" sz="3700" dirty="0"/>
              <a:t> </a:t>
            </a:r>
            <a:r>
              <a:rPr lang="en-US" sz="3700" dirty="0" err="1"/>
              <a:t>ურთიერთობის</a:t>
            </a:r>
            <a:r>
              <a:rPr lang="en-US" sz="3700" dirty="0"/>
              <a:t> </a:t>
            </a:r>
            <a:r>
              <a:rPr lang="en-US" sz="3700" dirty="0" err="1"/>
              <a:t>კოორდინაცია</a:t>
            </a:r>
            <a:r>
              <a:rPr lang="en-US" sz="3700" dirty="0"/>
              <a:t> </a:t>
            </a:r>
            <a:r>
              <a:rPr lang="en-US" sz="3700" dirty="0" err="1"/>
              <a:t>და</a:t>
            </a:r>
            <a:r>
              <a:rPr lang="en-US" sz="3700" dirty="0"/>
              <a:t> </a:t>
            </a:r>
            <a:r>
              <a:rPr lang="en-US" sz="3700" dirty="0" err="1"/>
              <a:t>საპარლამენტო</a:t>
            </a:r>
            <a:r>
              <a:rPr lang="en-US" sz="3700" dirty="0"/>
              <a:t> </a:t>
            </a:r>
            <a:r>
              <a:rPr lang="en-US" sz="3700" dirty="0" err="1"/>
              <a:t>მდივნისათვის</a:t>
            </a:r>
            <a:r>
              <a:rPr lang="en-US" sz="3700" dirty="0"/>
              <a:t> </a:t>
            </a:r>
            <a:r>
              <a:rPr lang="en-US" sz="3700" dirty="0" err="1" smtClean="0"/>
              <a:t>კანონით</a:t>
            </a:r>
            <a:r>
              <a:rPr lang="en-US" sz="3700" dirty="0" smtClean="0"/>
              <a:t> </a:t>
            </a:r>
            <a:r>
              <a:rPr lang="en-US" sz="3700" dirty="0" err="1"/>
              <a:t>მინიჭებულ</a:t>
            </a:r>
            <a:r>
              <a:rPr lang="en-US" sz="3700" dirty="0"/>
              <a:t> </a:t>
            </a:r>
            <a:r>
              <a:rPr lang="en-US" sz="3700" dirty="0" err="1"/>
              <a:t>უფლებამოსილებათა</a:t>
            </a:r>
            <a:r>
              <a:rPr lang="en-US" sz="3700" dirty="0"/>
              <a:t> </a:t>
            </a:r>
            <a:r>
              <a:rPr lang="en-US" sz="3700" dirty="0" err="1"/>
              <a:t>განხორციელებაში</a:t>
            </a:r>
            <a:r>
              <a:rPr lang="en-US" sz="3700" dirty="0"/>
              <a:t> </a:t>
            </a:r>
            <a:r>
              <a:rPr lang="en-US" sz="3700" dirty="0" err="1" smtClean="0"/>
              <a:t>ხელშეწყობა</a:t>
            </a:r>
            <a:r>
              <a:rPr lang="en-US" sz="3700" dirty="0" smtClean="0"/>
              <a:t>;</a:t>
            </a:r>
            <a:endParaRPr lang="ka-GE" sz="3700" dirty="0" smtClean="0"/>
          </a:p>
          <a:p>
            <a:pPr>
              <a:lnSpc>
                <a:spcPct val="120000"/>
              </a:lnSpc>
              <a:buFont typeface="Wingdings" panose="05000000000000000000" pitchFamily="2" charset="2"/>
              <a:buChar char="Ø"/>
            </a:pPr>
            <a:r>
              <a:rPr lang="en-US" sz="3700" dirty="0" err="1" smtClean="0"/>
              <a:t>სამინისტროს</a:t>
            </a:r>
            <a:r>
              <a:rPr lang="en-US" sz="3700" dirty="0" smtClean="0"/>
              <a:t> </a:t>
            </a:r>
            <a:r>
              <a:rPr lang="en-US" sz="3700" dirty="0" err="1"/>
              <a:t>სამართალშემოქმედებითი</a:t>
            </a:r>
            <a:r>
              <a:rPr lang="en-US" sz="3700" dirty="0"/>
              <a:t> </a:t>
            </a:r>
            <a:r>
              <a:rPr lang="en-US" sz="3700" dirty="0" err="1"/>
              <a:t>საქმიანობის</a:t>
            </a:r>
            <a:r>
              <a:rPr lang="en-US" sz="3700" dirty="0"/>
              <a:t> </a:t>
            </a:r>
            <a:r>
              <a:rPr lang="en-US" sz="3700" dirty="0" err="1"/>
              <a:t>კოორდინაცია</a:t>
            </a:r>
            <a:r>
              <a:rPr lang="en-US" sz="3700" dirty="0"/>
              <a:t>, </a:t>
            </a:r>
            <a:r>
              <a:rPr lang="en-US" sz="3700" dirty="0" err="1"/>
              <a:t>კომპეტენციის</a:t>
            </a:r>
            <a:r>
              <a:rPr lang="en-US" sz="3700" dirty="0"/>
              <a:t> </a:t>
            </a:r>
            <a:r>
              <a:rPr lang="en-US" sz="3700" dirty="0" err="1"/>
              <a:t>ფარგლებში</a:t>
            </a:r>
            <a:r>
              <a:rPr lang="en-US" sz="3700" dirty="0"/>
              <a:t> </a:t>
            </a:r>
            <a:r>
              <a:rPr lang="en-US" sz="3700" dirty="0" err="1"/>
              <a:t>შესაბამისი</a:t>
            </a:r>
            <a:r>
              <a:rPr lang="en-US" sz="3700" dirty="0"/>
              <a:t> </a:t>
            </a:r>
            <a:r>
              <a:rPr lang="en-US" sz="3700" dirty="0" err="1"/>
              <a:t>საკანონმდებლო</a:t>
            </a:r>
            <a:r>
              <a:rPr lang="en-US" sz="3700" dirty="0"/>
              <a:t> </a:t>
            </a:r>
            <a:r>
              <a:rPr lang="en-US" sz="3700" dirty="0" err="1"/>
              <a:t>ნორმატიული</a:t>
            </a:r>
            <a:r>
              <a:rPr lang="en-US" sz="3700" dirty="0"/>
              <a:t> </a:t>
            </a:r>
            <a:r>
              <a:rPr lang="en-US" sz="3700" dirty="0" err="1"/>
              <a:t>აქტების</a:t>
            </a:r>
            <a:r>
              <a:rPr lang="en-US" sz="3700" dirty="0"/>
              <a:t> </a:t>
            </a:r>
            <a:r>
              <a:rPr lang="en-US" sz="3700" dirty="0" err="1"/>
              <a:t>პროექტების</a:t>
            </a:r>
            <a:r>
              <a:rPr lang="en-US" sz="3700" dirty="0"/>
              <a:t> </a:t>
            </a:r>
            <a:r>
              <a:rPr lang="en-US" sz="3700" dirty="0" err="1"/>
              <a:t>მომზადება</a:t>
            </a:r>
            <a:r>
              <a:rPr lang="en-US" sz="3700" dirty="0"/>
              <a:t>, </a:t>
            </a:r>
            <a:r>
              <a:rPr lang="en-US" sz="3700" dirty="0" err="1"/>
              <a:t>მომზადებაში</a:t>
            </a:r>
            <a:r>
              <a:rPr lang="en-US" sz="3700" dirty="0"/>
              <a:t> </a:t>
            </a:r>
            <a:r>
              <a:rPr lang="en-US" sz="3700" dirty="0" err="1"/>
              <a:t>მონაწილეობა</a:t>
            </a:r>
            <a:r>
              <a:rPr lang="en-US" sz="3700" dirty="0"/>
              <a:t> </a:t>
            </a:r>
            <a:r>
              <a:rPr lang="en-US" sz="3700" dirty="0" err="1"/>
              <a:t>ან</a:t>
            </a:r>
            <a:r>
              <a:rPr lang="en-US" sz="3700" dirty="0"/>
              <a:t> </a:t>
            </a:r>
            <a:r>
              <a:rPr lang="en-US" sz="3700" dirty="0" err="1"/>
              <a:t>მომზადებული</a:t>
            </a:r>
            <a:r>
              <a:rPr lang="en-US" sz="3700" dirty="0"/>
              <a:t> </a:t>
            </a:r>
            <a:r>
              <a:rPr lang="en-US" sz="3700" dirty="0" err="1"/>
              <a:t>კანონპროექტების</a:t>
            </a:r>
            <a:r>
              <a:rPr lang="en-US" sz="3700" dirty="0"/>
              <a:t> </a:t>
            </a:r>
            <a:r>
              <a:rPr lang="en-US" sz="3700" dirty="0" err="1"/>
              <a:t>სამართლებრივი</a:t>
            </a:r>
            <a:r>
              <a:rPr lang="en-US" sz="3700" dirty="0"/>
              <a:t> </a:t>
            </a:r>
            <a:r>
              <a:rPr lang="en-US" sz="3700" dirty="0" err="1"/>
              <a:t>ექსპერტიზის</a:t>
            </a:r>
            <a:r>
              <a:rPr lang="en-US" sz="3700" dirty="0"/>
              <a:t> </a:t>
            </a:r>
            <a:r>
              <a:rPr lang="en-US" sz="3700" dirty="0" err="1" smtClean="0"/>
              <a:t>უზრუნველყოფა</a:t>
            </a:r>
            <a:r>
              <a:rPr lang="en-US" sz="3700" dirty="0" smtClean="0"/>
              <a:t>;</a:t>
            </a:r>
            <a:endParaRPr lang="ka-GE" sz="3700" dirty="0" smtClean="0"/>
          </a:p>
          <a:p>
            <a:pPr>
              <a:lnSpc>
                <a:spcPct val="120000"/>
              </a:lnSpc>
              <a:buFont typeface="Wingdings" panose="05000000000000000000" pitchFamily="2" charset="2"/>
              <a:buChar char="Ø"/>
            </a:pPr>
            <a:r>
              <a:rPr lang="en-US" sz="3700" dirty="0" err="1" smtClean="0"/>
              <a:t>საერთაშორისო</a:t>
            </a:r>
            <a:r>
              <a:rPr lang="en-US" sz="3700" dirty="0" smtClean="0"/>
              <a:t> </a:t>
            </a:r>
            <a:r>
              <a:rPr lang="en-US" sz="3700" dirty="0" err="1"/>
              <a:t>ხელშეკრულებების</a:t>
            </a:r>
            <a:r>
              <a:rPr lang="en-US" sz="3700" dirty="0"/>
              <a:t> </a:t>
            </a:r>
            <a:r>
              <a:rPr lang="en-US" sz="3700" dirty="0" err="1" smtClean="0"/>
              <a:t>ექსპერტიზა</a:t>
            </a:r>
            <a:r>
              <a:rPr lang="en-US" sz="3700" dirty="0" smtClean="0"/>
              <a:t>;</a:t>
            </a:r>
            <a:endParaRPr lang="ka-GE" sz="3700" dirty="0" smtClean="0"/>
          </a:p>
          <a:p>
            <a:pPr>
              <a:lnSpc>
                <a:spcPct val="120000"/>
              </a:lnSpc>
              <a:buFont typeface="Wingdings" panose="05000000000000000000" pitchFamily="2" charset="2"/>
              <a:buChar char="Ø"/>
            </a:pPr>
            <a:r>
              <a:rPr lang="en-US" sz="3700" dirty="0" err="1" smtClean="0"/>
              <a:t>საქართველოს</a:t>
            </a:r>
            <a:r>
              <a:rPr lang="en-US" sz="3700" dirty="0" smtClean="0"/>
              <a:t> </a:t>
            </a:r>
            <a:r>
              <a:rPr lang="en-US" sz="3700" dirty="0" err="1"/>
              <a:t>მთავრობის</a:t>
            </a:r>
            <a:r>
              <a:rPr lang="en-US" sz="3700" dirty="0"/>
              <a:t> </a:t>
            </a:r>
            <a:r>
              <a:rPr lang="en-US" sz="3700" dirty="0" err="1"/>
              <a:t>სხდომაზე</a:t>
            </a:r>
            <a:r>
              <a:rPr lang="en-US" sz="3700" dirty="0"/>
              <a:t> </a:t>
            </a:r>
            <a:r>
              <a:rPr lang="en-US" sz="3700" dirty="0" err="1"/>
              <a:t>სამინისტროს</a:t>
            </a:r>
            <a:r>
              <a:rPr lang="en-US" sz="3700" dirty="0"/>
              <a:t> </a:t>
            </a:r>
            <a:r>
              <a:rPr lang="en-US" sz="3700" dirty="0" err="1"/>
              <a:t>მიერ</a:t>
            </a:r>
            <a:r>
              <a:rPr lang="en-US" sz="3700" dirty="0"/>
              <a:t> </a:t>
            </a:r>
            <a:r>
              <a:rPr lang="en-US" sz="3700" dirty="0" err="1"/>
              <a:t>მომზადებული</a:t>
            </a:r>
            <a:r>
              <a:rPr lang="en-US" sz="3700" dirty="0"/>
              <a:t> </a:t>
            </a:r>
            <a:r>
              <a:rPr lang="en-US" sz="3700" dirty="0" err="1"/>
              <a:t>პროექტების</a:t>
            </a:r>
            <a:r>
              <a:rPr lang="en-US" sz="3700" dirty="0"/>
              <a:t> </a:t>
            </a:r>
            <a:r>
              <a:rPr lang="en-US" sz="3700" dirty="0" err="1"/>
              <a:t>განსახილველად</a:t>
            </a:r>
            <a:r>
              <a:rPr lang="en-US" sz="3700" dirty="0"/>
              <a:t> </a:t>
            </a:r>
            <a:r>
              <a:rPr lang="en-US" sz="3700" dirty="0" err="1"/>
              <a:t>საჭირო</a:t>
            </a:r>
            <a:r>
              <a:rPr lang="en-US" sz="3700" dirty="0"/>
              <a:t> </a:t>
            </a:r>
            <a:r>
              <a:rPr lang="en-US" sz="3700" dirty="0" err="1"/>
              <a:t>ღონისძიებების</a:t>
            </a:r>
            <a:r>
              <a:rPr lang="en-US" sz="3700" dirty="0"/>
              <a:t> </a:t>
            </a:r>
            <a:r>
              <a:rPr lang="en-US" sz="3700" dirty="0" err="1"/>
              <a:t>გატარება</a:t>
            </a:r>
            <a:r>
              <a:rPr lang="en-US" sz="3700" dirty="0" smtClean="0"/>
              <a:t>,</a:t>
            </a:r>
            <a:r>
              <a:rPr lang="ka-GE" sz="3700" dirty="0" smtClean="0"/>
              <a:t>;</a:t>
            </a:r>
            <a:endParaRPr lang="ka-GE" sz="3700" dirty="0"/>
          </a:p>
          <a:p>
            <a:pPr>
              <a:lnSpc>
                <a:spcPct val="120000"/>
              </a:lnSpc>
              <a:buFont typeface="Wingdings" panose="05000000000000000000" pitchFamily="2" charset="2"/>
              <a:buChar char="Ø"/>
            </a:pPr>
            <a:r>
              <a:rPr lang="en-US" sz="3700" dirty="0" smtClean="0"/>
              <a:t> </a:t>
            </a:r>
            <a:r>
              <a:rPr lang="en-US" sz="3700" dirty="0" err="1"/>
              <a:t>ნორმატიული</a:t>
            </a:r>
            <a:r>
              <a:rPr lang="en-US" sz="3700" dirty="0"/>
              <a:t> </a:t>
            </a:r>
            <a:r>
              <a:rPr lang="en-US" sz="3700" dirty="0" err="1"/>
              <a:t>და</a:t>
            </a:r>
            <a:r>
              <a:rPr lang="en-US" sz="3700" dirty="0"/>
              <a:t> </a:t>
            </a:r>
            <a:r>
              <a:rPr lang="en-US" sz="3700" dirty="0" err="1"/>
              <a:t>ინდივიდუალური</a:t>
            </a:r>
            <a:r>
              <a:rPr lang="en-US" sz="3700" dirty="0"/>
              <a:t> </a:t>
            </a:r>
            <a:r>
              <a:rPr lang="en-US" sz="3700" dirty="0" err="1"/>
              <a:t>ხასიათის</a:t>
            </a:r>
            <a:r>
              <a:rPr lang="en-US" sz="3700" dirty="0"/>
              <a:t> </a:t>
            </a:r>
            <a:r>
              <a:rPr lang="en-US" sz="3700" dirty="0" err="1"/>
              <a:t>სამართლებრივი</a:t>
            </a:r>
            <a:r>
              <a:rPr lang="en-US" sz="3700" dirty="0"/>
              <a:t> </a:t>
            </a:r>
            <a:r>
              <a:rPr lang="en-US" sz="3700" dirty="0" err="1"/>
              <a:t>აქტების</a:t>
            </a:r>
            <a:r>
              <a:rPr lang="en-US" sz="3700" dirty="0"/>
              <a:t> </a:t>
            </a:r>
            <a:r>
              <a:rPr lang="en-US" sz="3700" dirty="0" err="1"/>
              <a:t>პროექტების</a:t>
            </a:r>
            <a:r>
              <a:rPr lang="en-US" sz="3700" dirty="0"/>
              <a:t> </a:t>
            </a:r>
            <a:r>
              <a:rPr lang="en-US" sz="3700" dirty="0" err="1"/>
              <a:t>სამართლებრივი</a:t>
            </a:r>
            <a:r>
              <a:rPr lang="en-US" sz="3700" dirty="0"/>
              <a:t> </a:t>
            </a:r>
            <a:r>
              <a:rPr lang="en-US" sz="3700" dirty="0" err="1"/>
              <a:t>ექსპერტიზა</a:t>
            </a:r>
            <a:r>
              <a:rPr lang="en-US" sz="3700" dirty="0"/>
              <a:t>/</a:t>
            </a:r>
            <a:r>
              <a:rPr lang="en-US" sz="3700" dirty="0" err="1"/>
              <a:t>ვიზირება</a:t>
            </a:r>
            <a:r>
              <a:rPr lang="en-US" sz="3700" dirty="0"/>
              <a:t> </a:t>
            </a:r>
            <a:r>
              <a:rPr lang="ka-GE" sz="3700" dirty="0" smtClean="0"/>
              <a:t>;</a:t>
            </a:r>
          </a:p>
          <a:p>
            <a:pPr>
              <a:lnSpc>
                <a:spcPct val="120000"/>
              </a:lnSpc>
              <a:buFont typeface="Wingdings" panose="05000000000000000000" pitchFamily="2" charset="2"/>
              <a:buChar char="Ø"/>
            </a:pPr>
            <a:r>
              <a:rPr lang="en-US" sz="3700" dirty="0" err="1" smtClean="0"/>
              <a:t>სამინისტროს</a:t>
            </a:r>
            <a:r>
              <a:rPr lang="en-US" sz="3700" dirty="0" smtClean="0"/>
              <a:t> </a:t>
            </a:r>
            <a:r>
              <a:rPr lang="en-US" sz="3700" dirty="0" err="1"/>
              <a:t>კომპეტენციას</a:t>
            </a:r>
            <a:r>
              <a:rPr lang="en-US" sz="3700" dirty="0"/>
              <a:t> </a:t>
            </a:r>
            <a:r>
              <a:rPr lang="en-US" sz="3700" dirty="0" err="1"/>
              <a:t>მიკუთვნებულ</a:t>
            </a:r>
            <a:r>
              <a:rPr lang="en-US" sz="3700" dirty="0"/>
              <a:t> </a:t>
            </a:r>
            <a:r>
              <a:rPr lang="en-US" sz="3700" dirty="0" err="1"/>
              <a:t>საკითხებზე</a:t>
            </a:r>
            <a:r>
              <a:rPr lang="en-US" sz="3700" dirty="0"/>
              <a:t> </a:t>
            </a:r>
            <a:r>
              <a:rPr lang="en-US" sz="3700" dirty="0" err="1"/>
              <a:t>ინიციირებული</a:t>
            </a:r>
            <a:r>
              <a:rPr lang="en-US" sz="3700" dirty="0"/>
              <a:t> </a:t>
            </a:r>
            <a:r>
              <a:rPr lang="en-US" sz="3700" dirty="0" err="1"/>
              <a:t>პროექტების</a:t>
            </a:r>
            <a:r>
              <a:rPr lang="en-US" sz="3700" dirty="0"/>
              <a:t> </a:t>
            </a:r>
            <a:r>
              <a:rPr lang="en-US" sz="3700" dirty="0" err="1"/>
              <a:t>მიღებისათვის</a:t>
            </a:r>
            <a:r>
              <a:rPr lang="en-US" sz="3700" dirty="0"/>
              <a:t> </a:t>
            </a:r>
            <a:r>
              <a:rPr lang="en-US" sz="3700" dirty="0" err="1"/>
              <a:t>საჭირო</a:t>
            </a:r>
            <a:r>
              <a:rPr lang="en-US" sz="3700" dirty="0"/>
              <a:t> </a:t>
            </a:r>
            <a:r>
              <a:rPr lang="en-US" sz="3700" dirty="0" err="1"/>
              <a:t>ღონისძიებების</a:t>
            </a:r>
            <a:r>
              <a:rPr lang="en-US" sz="3700" dirty="0"/>
              <a:t> </a:t>
            </a:r>
            <a:r>
              <a:rPr lang="en-US" sz="3700" dirty="0" err="1" smtClean="0"/>
              <a:t>უზრუნველყოფა</a:t>
            </a:r>
            <a:r>
              <a:rPr lang="en-US" sz="3700" dirty="0" smtClean="0"/>
              <a:t>;</a:t>
            </a:r>
            <a:endParaRPr lang="ka-GE" sz="3700" dirty="0" smtClean="0"/>
          </a:p>
          <a:p>
            <a:pPr>
              <a:lnSpc>
                <a:spcPct val="120000"/>
              </a:lnSpc>
              <a:buFont typeface="Wingdings" panose="05000000000000000000" pitchFamily="2" charset="2"/>
              <a:buChar char="Ø"/>
            </a:pPr>
            <a:r>
              <a:rPr lang="en-US" sz="3700" dirty="0" err="1" smtClean="0"/>
              <a:t>მინისტრის</a:t>
            </a:r>
            <a:r>
              <a:rPr lang="en-US" sz="3700" dirty="0" smtClean="0"/>
              <a:t> </a:t>
            </a:r>
            <a:r>
              <a:rPr lang="en-US" sz="3700" dirty="0" err="1"/>
              <a:t>მიერ</a:t>
            </a:r>
            <a:r>
              <a:rPr lang="en-US" sz="3700" dirty="0"/>
              <a:t> </a:t>
            </a:r>
            <a:r>
              <a:rPr lang="en-US" sz="3700" dirty="0" err="1"/>
              <a:t>ნორმატიული</a:t>
            </a:r>
            <a:r>
              <a:rPr lang="en-US" sz="3700" dirty="0"/>
              <a:t> </a:t>
            </a:r>
            <a:r>
              <a:rPr lang="en-US" sz="3700" dirty="0" err="1"/>
              <a:t>აქტების</a:t>
            </a:r>
            <a:r>
              <a:rPr lang="en-US" sz="3700" dirty="0"/>
              <a:t> </a:t>
            </a:r>
            <a:r>
              <a:rPr lang="en-US" sz="3700" dirty="0" err="1"/>
              <a:t>მიღებისა</a:t>
            </a:r>
            <a:r>
              <a:rPr lang="en-US" sz="3700" dirty="0"/>
              <a:t> </a:t>
            </a:r>
            <a:r>
              <a:rPr lang="en-US" sz="3700" dirty="0" err="1"/>
              <a:t>და</a:t>
            </a:r>
            <a:r>
              <a:rPr lang="en-US" sz="3700" dirty="0"/>
              <a:t> </a:t>
            </a:r>
            <a:r>
              <a:rPr lang="en-US" sz="3700" dirty="0" err="1"/>
              <a:t>გამოცემის</a:t>
            </a:r>
            <a:r>
              <a:rPr lang="en-US" sz="3700" dirty="0"/>
              <a:t> </a:t>
            </a:r>
            <a:r>
              <a:rPr lang="en-US" sz="3700" dirty="0" err="1"/>
              <a:t>მიზნით</a:t>
            </a:r>
            <a:r>
              <a:rPr lang="en-US" sz="3700" dirty="0"/>
              <a:t>, </a:t>
            </a:r>
            <a:r>
              <a:rPr lang="en-US" sz="3700" dirty="0" err="1"/>
              <a:t>საქართველოს</a:t>
            </a:r>
            <a:r>
              <a:rPr lang="en-US" sz="3700" dirty="0"/>
              <a:t> </a:t>
            </a:r>
            <a:r>
              <a:rPr lang="en-US" sz="3700" dirty="0" err="1"/>
              <a:t>საკანონმდებლო</a:t>
            </a:r>
            <a:r>
              <a:rPr lang="en-US" sz="3700" dirty="0"/>
              <a:t> </a:t>
            </a:r>
            <a:r>
              <a:rPr lang="en-US" sz="3700" dirty="0" err="1"/>
              <a:t>მაცნეს</a:t>
            </a:r>
            <a:r>
              <a:rPr lang="en-US" sz="3700" dirty="0"/>
              <a:t> </a:t>
            </a:r>
            <a:r>
              <a:rPr lang="en-US" sz="3700" dirty="0" err="1"/>
              <a:t>ელექტრონულ</a:t>
            </a:r>
            <a:r>
              <a:rPr lang="en-US" sz="3700" dirty="0"/>
              <a:t> </a:t>
            </a:r>
            <a:r>
              <a:rPr lang="en-US" sz="3700" dirty="0" err="1"/>
              <a:t>პროგრამაში</a:t>
            </a:r>
            <a:r>
              <a:rPr lang="en-US" sz="3700" dirty="0"/>
              <a:t> </a:t>
            </a:r>
            <a:r>
              <a:rPr lang="en-US" sz="3700" dirty="0" err="1"/>
              <a:t>საკითხების</a:t>
            </a:r>
            <a:r>
              <a:rPr lang="en-US" sz="3700" dirty="0"/>
              <a:t> </a:t>
            </a:r>
            <a:r>
              <a:rPr lang="en-US" sz="3700" dirty="0" err="1"/>
              <a:t>ინიციირებისა</a:t>
            </a:r>
            <a:r>
              <a:rPr lang="en-US" sz="3700" dirty="0"/>
              <a:t> </a:t>
            </a:r>
            <a:r>
              <a:rPr lang="en-US" sz="3700" dirty="0" err="1"/>
              <a:t>და</a:t>
            </a:r>
            <a:r>
              <a:rPr lang="en-US" sz="3700" dirty="0"/>
              <a:t> </a:t>
            </a:r>
            <a:r>
              <a:rPr lang="en-US" sz="3700" dirty="0" err="1"/>
              <a:t>მიღებისთვის</a:t>
            </a:r>
            <a:r>
              <a:rPr lang="en-US" sz="3700" dirty="0"/>
              <a:t>/</a:t>
            </a:r>
            <a:r>
              <a:rPr lang="en-US" sz="3700" dirty="0" err="1"/>
              <a:t>გამოქვეყნებისათვის</a:t>
            </a:r>
            <a:r>
              <a:rPr lang="en-US" sz="3700" dirty="0"/>
              <a:t> </a:t>
            </a:r>
            <a:r>
              <a:rPr lang="en-US" sz="3700" dirty="0" err="1"/>
              <a:t>საჭირო</a:t>
            </a:r>
            <a:r>
              <a:rPr lang="en-US" sz="3700" dirty="0"/>
              <a:t> </a:t>
            </a:r>
            <a:r>
              <a:rPr lang="en-US" sz="3700" dirty="0" err="1"/>
              <a:t>პროცედურების</a:t>
            </a:r>
            <a:r>
              <a:rPr lang="en-US" sz="3700" dirty="0"/>
              <a:t> </a:t>
            </a:r>
            <a:r>
              <a:rPr lang="en-US" sz="3700" dirty="0" err="1" smtClean="0"/>
              <a:t>უზრუნველყოფა</a:t>
            </a:r>
            <a:r>
              <a:rPr lang="en-US" sz="3700" dirty="0" smtClean="0"/>
              <a:t>;</a:t>
            </a:r>
            <a:endParaRPr lang="ka-GE" sz="3700" dirty="0"/>
          </a:p>
          <a:p>
            <a:pPr>
              <a:lnSpc>
                <a:spcPct val="120000"/>
              </a:lnSpc>
              <a:buFont typeface="Wingdings" panose="05000000000000000000" pitchFamily="2" charset="2"/>
              <a:buChar char="Ø"/>
            </a:pPr>
            <a:r>
              <a:rPr lang="ka-GE" sz="3700" smtClean="0"/>
              <a:t>სამინისტროს წარმომადგენლობა </a:t>
            </a:r>
            <a:r>
              <a:rPr lang="en-US" sz="3700" smtClean="0"/>
              <a:t>საქართველოს</a:t>
            </a:r>
            <a:r>
              <a:rPr lang="en-US" sz="3700" dirty="0" smtClean="0"/>
              <a:t> </a:t>
            </a:r>
            <a:r>
              <a:rPr lang="en-US" sz="3700" dirty="0" err="1"/>
              <a:t>საკონსტიტუციო</a:t>
            </a:r>
            <a:r>
              <a:rPr lang="en-US" sz="3700" dirty="0"/>
              <a:t> </a:t>
            </a:r>
            <a:r>
              <a:rPr lang="en-US" sz="3700" dirty="0" err="1"/>
              <a:t>და</a:t>
            </a:r>
            <a:r>
              <a:rPr lang="en-US" sz="3700" dirty="0"/>
              <a:t> </a:t>
            </a:r>
            <a:r>
              <a:rPr lang="en-US" sz="3700" dirty="0" err="1"/>
              <a:t>ყველა</a:t>
            </a:r>
            <a:r>
              <a:rPr lang="en-US" sz="3700" dirty="0"/>
              <a:t> </a:t>
            </a:r>
            <a:r>
              <a:rPr lang="en-US" sz="3700" dirty="0" err="1"/>
              <a:t>ინსტანციის</a:t>
            </a:r>
            <a:r>
              <a:rPr lang="en-US" sz="3700" dirty="0"/>
              <a:t> </a:t>
            </a:r>
            <a:r>
              <a:rPr lang="en-US" sz="3700" dirty="0" err="1"/>
              <a:t>სასამართლოში</a:t>
            </a:r>
            <a:r>
              <a:rPr lang="en-US" sz="3700" dirty="0"/>
              <a: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233280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000" b="1" dirty="0" smtClean="0"/>
              <a:t>იურიდიული დეპარტამენტი</a:t>
            </a:r>
            <a:r>
              <a:rPr lang="ka-GE" sz="2000" b="1" dirty="0"/>
              <a:t>:</a:t>
            </a:r>
            <a:r>
              <a:rPr lang="en-US" sz="2000" b="1" dirty="0"/>
              <a:t/>
            </a:r>
            <a:br>
              <a:rPr lang="en-US" sz="2000" b="1" dirty="0"/>
            </a:br>
            <a:endParaRPr lang="en-US" sz="2000" b="1" dirty="0"/>
          </a:p>
        </p:txBody>
      </p:sp>
      <p:sp>
        <p:nvSpPr>
          <p:cNvPr id="3" name="Content Placeholder 2"/>
          <p:cNvSpPr>
            <a:spLocks noGrp="1"/>
          </p:cNvSpPr>
          <p:nvPr>
            <p:ph idx="1"/>
          </p:nvPr>
        </p:nvSpPr>
        <p:spPr/>
        <p:txBody>
          <a:bodyPr>
            <a:normAutofit/>
          </a:bodyPr>
          <a:lstStyle/>
          <a:p>
            <a:pPr marL="0" indent="0">
              <a:buNone/>
            </a:pPr>
            <a:r>
              <a:rPr lang="ka-GE" sz="1400" dirty="0" smtClean="0"/>
              <a:t>ანგარიში - </a:t>
            </a:r>
            <a:r>
              <a:rPr lang="en-US" sz="1400" dirty="0" smtClean="0"/>
              <a:t> </a:t>
            </a:r>
            <a:r>
              <a:rPr lang="ka-GE" sz="1400" dirty="0" smtClean="0"/>
              <a:t>22.10.2019წ.-დან 30.05.2020წ.-მდე</a:t>
            </a:r>
            <a:r>
              <a:rPr lang="ka-GE" sz="1400" dirty="0" smtClean="0"/>
              <a:t>: </a:t>
            </a:r>
          </a:p>
          <a:p>
            <a:pPr marL="0" indent="0">
              <a:buNone/>
            </a:pPr>
            <a:r>
              <a:rPr lang="ka-GE" sz="1400" dirty="0" smtClean="0"/>
              <a:t>163 საქართველოს მთავრობის განკარგულების პროექტი;</a:t>
            </a:r>
          </a:p>
          <a:p>
            <a:pPr marL="0" indent="0">
              <a:buNone/>
            </a:pPr>
            <a:r>
              <a:rPr lang="ka-GE" sz="1400" dirty="0" smtClean="0"/>
              <a:t>397 საქართველო სოკუპირებული ტერიტორიებიდან დევნილთა, შრომის, ჯანმრთელობისა და სოციალური დაცვის მინისტრის მიერ გამოცემული ორგანიზაციული ბრძანებები (ექსპერტიზა და გამოცემა);</a:t>
            </a:r>
          </a:p>
          <a:p>
            <a:pPr marL="0" indent="0">
              <a:buNone/>
            </a:pPr>
            <a:r>
              <a:rPr lang="ka-GE" sz="1400" dirty="0" smtClean="0"/>
              <a:t>126 საქართველოს ოკუპირებული ტერიტორიებიდან დევნილთა, შრომის, ჯანმრთელობისა და სოციალური დაცვის მინისტრის მიერგამოცემულ ინორმატიული ბრძანებები (ექსპერტიზა და გამოცემა);</a:t>
            </a:r>
          </a:p>
          <a:p>
            <a:pPr marL="0" indent="0">
              <a:buNone/>
            </a:pPr>
            <a:r>
              <a:rPr lang="ka-GE" sz="1400" dirty="0" smtClean="0"/>
              <a:t>2 ინიცირებული კანონპროექტი;</a:t>
            </a:r>
          </a:p>
          <a:p>
            <a:pPr>
              <a:buNone/>
            </a:pPr>
            <a:r>
              <a:rPr lang="ka-GE" sz="1400" dirty="0" smtClean="0"/>
              <a:t>21 სამართლებრივი ექსპერტიზა (კანონპროექტები);</a:t>
            </a:r>
          </a:p>
          <a:p>
            <a:pPr>
              <a:buNone/>
            </a:pPr>
            <a:r>
              <a:rPr lang="ka-GE" sz="1400" dirty="0" smtClean="0"/>
              <a:t>9 საერთაშორისო ხელშეკრულება;</a:t>
            </a:r>
          </a:p>
          <a:p>
            <a:pPr>
              <a:buNone/>
            </a:pPr>
            <a:endParaRPr lang="ru-RU" sz="1400" dirty="0" smtClean="0"/>
          </a:p>
          <a:p>
            <a:pPr>
              <a:buNone/>
            </a:pPr>
            <a:r>
              <a:rPr lang="ka-GE" sz="1400" b="1" dirty="0" smtClean="0"/>
              <a:t> შესყიდვების  ხელშეკრულებების და ოქმების ვიზირება???????????</a:t>
            </a:r>
            <a:endParaRPr lang="ru-RU" sz="1400" dirty="0" smtClean="0"/>
          </a:p>
          <a:p>
            <a:pPr marL="0" indent="0">
              <a:buNone/>
            </a:pPr>
            <a:endParaRPr lang="ru-RU" sz="1400" dirty="0" smtClean="0"/>
          </a:p>
          <a:p>
            <a:pPr marL="0" indent="0">
              <a:buNone/>
            </a:pPr>
            <a:endParaRPr lang="ru-RU" sz="1400" dirty="0" smtClean="0"/>
          </a:p>
          <a:p>
            <a:pPr marL="0" indent="0">
              <a:buNone/>
            </a:pPr>
            <a:endParaRPr lang="ru-RU" sz="1400" dirty="0" smtClean="0"/>
          </a:p>
          <a:p>
            <a:pPr marL="0" indent="0">
              <a:buNone/>
            </a:pPr>
            <a:endParaRPr lang="en-US" sz="1400" dirty="0"/>
          </a:p>
        </p:txBody>
      </p:sp>
    </p:spTree>
    <p:extLst>
      <p:ext uri="{BB962C8B-B14F-4D97-AF65-F5344CB8AC3E}">
        <p14:creationId xmlns="" xmlns:p14="http://schemas.microsoft.com/office/powerpoint/2010/main" val="11938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 ცენტრალური აპარატის რეორგანიზაცია:</a:t>
            </a:r>
            <a:endParaRPr lang="en-US" sz="2400" b="1" dirty="0">
              <a:solidFill>
                <a:srgbClr val="00CC99"/>
              </a:solidFill>
            </a:endParaRPr>
          </a:p>
        </p:txBody>
      </p:sp>
      <p:sp>
        <p:nvSpPr>
          <p:cNvPr id="3" name="Content Placeholder 2"/>
          <p:cNvSpPr>
            <a:spLocks noGrp="1"/>
          </p:cNvSpPr>
          <p:nvPr>
            <p:ph idx="1"/>
          </p:nvPr>
        </p:nvSpPr>
        <p:spPr>
          <a:xfrm>
            <a:off x="1283678" y="1283677"/>
            <a:ext cx="9223130" cy="4633545"/>
          </a:xfrm>
        </p:spPr>
        <p:txBody>
          <a:bodyPr>
            <a:normAutofit/>
          </a:bodyPr>
          <a:lstStyle/>
          <a:p>
            <a:pPr marL="0" indent="0" algn="ctr">
              <a:lnSpc>
                <a:spcPct val="120000"/>
              </a:lnSpc>
              <a:buNone/>
            </a:pPr>
            <a:r>
              <a:rPr lang="ka-GE" sz="1800" b="1" dirty="0"/>
              <a:t>შიდა აუდიტის დეპარტამენტი:</a:t>
            </a:r>
            <a:endParaRPr lang="ka-GE" sz="1800" b="1" dirty="0" smtClean="0"/>
          </a:p>
          <a:p>
            <a:pPr algn="just">
              <a:lnSpc>
                <a:spcPct val="120000"/>
              </a:lnSpc>
              <a:buFont typeface="Wingdings" panose="05000000000000000000" pitchFamily="2" charset="2"/>
              <a:buChar char="Ø"/>
            </a:pPr>
            <a:r>
              <a:rPr lang="ka-GE" sz="1400" dirty="0"/>
              <a:t>ინსპექტირების სამმართველო</a:t>
            </a:r>
            <a:r>
              <a:rPr lang="ka-GE" sz="1400" dirty="0" smtClean="0"/>
              <a:t>;</a:t>
            </a:r>
          </a:p>
          <a:p>
            <a:pPr algn="just">
              <a:lnSpc>
                <a:spcPct val="120000"/>
              </a:lnSpc>
              <a:buFont typeface="Wingdings" panose="05000000000000000000" pitchFamily="2" charset="2"/>
              <a:buChar char="Ø"/>
            </a:pPr>
            <a:r>
              <a:rPr lang="ka-GE" sz="1400" dirty="0"/>
              <a:t>შიდა აუდიტის </a:t>
            </a:r>
            <a:r>
              <a:rPr lang="ka-GE" sz="1400" dirty="0" smtClean="0"/>
              <a:t>სამმართველო;</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2441639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Группа 46">
            <a:extLst>
              <a:ext uri="{FF2B5EF4-FFF2-40B4-BE49-F238E27FC236}">
                <a16:creationId xmlns="" xmlns:a16="http://schemas.microsoft.com/office/drawing/2014/main" id="{2971C8F2-365B-45EF-9279-7B6000D3473E}"/>
              </a:ext>
            </a:extLst>
          </p:cNvPr>
          <p:cNvGrpSpPr/>
          <p:nvPr/>
        </p:nvGrpSpPr>
        <p:grpSpPr>
          <a:xfrm>
            <a:off x="4441196" y="350746"/>
            <a:ext cx="1898210" cy="1471181"/>
            <a:chOff x="3505199" y="246029"/>
            <a:chExt cx="2209800" cy="1887571"/>
          </a:xfrm>
        </p:grpSpPr>
        <p:sp>
          <p:nvSpPr>
            <p:cNvPr id="48" name="Прямоугольник 47">
              <a:extLst>
                <a:ext uri="{FF2B5EF4-FFF2-40B4-BE49-F238E27FC236}">
                  <a16:creationId xmlns="" xmlns:a16="http://schemas.microsoft.com/office/drawing/2014/main" id="{74DE1E8E-5EBF-403C-89BD-55986FE75061}"/>
                </a:ext>
              </a:extLst>
            </p:cNvPr>
            <p:cNvSpPr/>
            <p:nvPr/>
          </p:nvSpPr>
          <p:spPr>
            <a:xfrm>
              <a:off x="3581400" y="1447800"/>
              <a:ext cx="2057400" cy="685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p>
          </p:txBody>
        </p:sp>
        <p:grpSp>
          <p:nvGrpSpPr>
            <p:cNvPr id="49" name="Группа 48">
              <a:extLst>
                <a:ext uri="{FF2B5EF4-FFF2-40B4-BE49-F238E27FC236}">
                  <a16:creationId xmlns="" xmlns:a16="http://schemas.microsoft.com/office/drawing/2014/main" id="{C77CDE3F-39C1-428D-B429-370E77324022}"/>
                </a:ext>
              </a:extLst>
            </p:cNvPr>
            <p:cNvGrpSpPr/>
            <p:nvPr/>
          </p:nvGrpSpPr>
          <p:grpSpPr>
            <a:xfrm>
              <a:off x="3505199" y="246029"/>
              <a:ext cx="2209800" cy="1834112"/>
              <a:chOff x="3505199" y="228600"/>
              <a:chExt cx="2209800" cy="1834112"/>
            </a:xfrm>
          </p:grpSpPr>
          <p:sp>
            <p:nvSpPr>
              <p:cNvPr id="50" name="Овал 49">
                <a:extLst>
                  <a:ext uri="{FF2B5EF4-FFF2-40B4-BE49-F238E27FC236}">
                    <a16:creationId xmlns="" xmlns:a16="http://schemas.microsoft.com/office/drawing/2014/main" id="{AD6F01C6-FCC0-4B93-9E78-77D225D569E5}"/>
                  </a:ext>
                </a:extLst>
              </p:cNvPr>
              <p:cNvSpPr/>
              <p:nvPr/>
            </p:nvSpPr>
            <p:spPr>
              <a:xfrm>
                <a:off x="3962400" y="228600"/>
                <a:ext cx="1295400" cy="1295400"/>
              </a:xfrm>
              <a:prstGeom prst="ellipse">
                <a:avLst/>
              </a:prstGeom>
              <a:blipFill>
                <a:blip r:embed="rId2" cstate="print"/>
                <a:stretch>
                  <a:fillRect/>
                </a:stretch>
              </a:blipFill>
              <a:ln>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51" name="TextBox 50">
                <a:extLst>
                  <a:ext uri="{FF2B5EF4-FFF2-40B4-BE49-F238E27FC236}">
                    <a16:creationId xmlns="" xmlns:a16="http://schemas.microsoft.com/office/drawing/2014/main" id="{4AF23A3C-D285-4674-844A-22EB3FD95BE3}"/>
                  </a:ext>
                </a:extLst>
              </p:cNvPr>
              <p:cNvSpPr txBox="1"/>
              <p:nvPr/>
            </p:nvSpPr>
            <p:spPr>
              <a:xfrm>
                <a:off x="3505199" y="1506997"/>
                <a:ext cx="2209800" cy="555715"/>
              </a:xfrm>
              <a:prstGeom prst="rect">
                <a:avLst/>
              </a:prstGeom>
              <a:noFill/>
            </p:spPr>
            <p:txBody>
              <a:bodyPr wrap="square" rtlCol="0">
                <a:spAutoFit/>
              </a:bodyPr>
              <a:lstStyle/>
              <a:p>
                <a:pPr algn="ctr"/>
                <a:r>
                  <a:rPr lang="ka-GE" sz="1200" dirty="0">
                    <a:solidFill>
                      <a:schemeClr val="bg1"/>
                    </a:solidFill>
                  </a:rPr>
                  <a:t>მინისტრი</a:t>
                </a:r>
              </a:p>
              <a:p>
                <a:pPr algn="ctr"/>
                <a:r>
                  <a:rPr lang="ka-GE" sz="1200" dirty="0">
                    <a:solidFill>
                      <a:schemeClr val="bg1"/>
                    </a:solidFill>
                  </a:rPr>
                  <a:t> ეკატერინე ტიკარაძე</a:t>
                </a:r>
              </a:p>
            </p:txBody>
          </p:sp>
        </p:grpSp>
      </p:grpSp>
      <p:grpSp>
        <p:nvGrpSpPr>
          <p:cNvPr id="93" name="Группа 92">
            <a:extLst>
              <a:ext uri="{FF2B5EF4-FFF2-40B4-BE49-F238E27FC236}">
                <a16:creationId xmlns="" xmlns:a16="http://schemas.microsoft.com/office/drawing/2014/main" id="{3C8CB03B-F76C-4707-93B4-8A2C695ED604}"/>
              </a:ext>
            </a:extLst>
          </p:cNvPr>
          <p:cNvGrpSpPr/>
          <p:nvPr/>
        </p:nvGrpSpPr>
        <p:grpSpPr>
          <a:xfrm>
            <a:off x="1428367" y="1083434"/>
            <a:ext cx="1600200" cy="1339516"/>
            <a:chOff x="3505199" y="246029"/>
            <a:chExt cx="2209800" cy="1887571"/>
          </a:xfrm>
        </p:grpSpPr>
        <p:sp>
          <p:nvSpPr>
            <p:cNvPr id="94" name="Прямоугольник 93">
              <a:extLst>
                <a:ext uri="{FF2B5EF4-FFF2-40B4-BE49-F238E27FC236}">
                  <a16:creationId xmlns="" xmlns:a16="http://schemas.microsoft.com/office/drawing/2014/main" id="{08564B13-17DB-462C-A56B-E2058959C7BC}"/>
                </a:ext>
              </a:extLst>
            </p:cNvPr>
            <p:cNvSpPr/>
            <p:nvPr/>
          </p:nvSpPr>
          <p:spPr>
            <a:xfrm>
              <a:off x="3581400" y="1447800"/>
              <a:ext cx="2057400" cy="685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grpSp>
          <p:nvGrpSpPr>
            <p:cNvPr id="95" name="Группа 94">
              <a:extLst>
                <a:ext uri="{FF2B5EF4-FFF2-40B4-BE49-F238E27FC236}">
                  <a16:creationId xmlns="" xmlns:a16="http://schemas.microsoft.com/office/drawing/2014/main" id="{8C9E9B71-98D5-4118-A9DA-42AFB4EB665C}"/>
                </a:ext>
              </a:extLst>
            </p:cNvPr>
            <p:cNvGrpSpPr/>
            <p:nvPr/>
          </p:nvGrpSpPr>
          <p:grpSpPr>
            <a:xfrm>
              <a:off x="3505199" y="246029"/>
              <a:ext cx="2209800" cy="1863895"/>
              <a:chOff x="3505199" y="228600"/>
              <a:chExt cx="2209800" cy="1863895"/>
            </a:xfrm>
          </p:grpSpPr>
          <p:sp>
            <p:nvSpPr>
              <p:cNvPr id="96" name="Овал 95">
                <a:extLst>
                  <a:ext uri="{FF2B5EF4-FFF2-40B4-BE49-F238E27FC236}">
                    <a16:creationId xmlns="" xmlns:a16="http://schemas.microsoft.com/office/drawing/2014/main" id="{40ADC5CF-C378-4AD1-88E5-7A1940A997CD}"/>
                  </a:ext>
                </a:extLst>
              </p:cNvPr>
              <p:cNvSpPr/>
              <p:nvPr/>
            </p:nvSpPr>
            <p:spPr>
              <a:xfrm>
                <a:off x="3962400" y="228600"/>
                <a:ext cx="1295400" cy="1295400"/>
              </a:xfrm>
              <a:prstGeom prst="ellipse">
                <a:avLst/>
              </a:prstGeom>
              <a:blipFill>
                <a:blip r:embed="rId3"/>
                <a:stretch>
                  <a:fillRect/>
                </a:stretch>
              </a:blipFill>
              <a:ln>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97" name="TextBox 96">
                <a:extLst>
                  <a:ext uri="{FF2B5EF4-FFF2-40B4-BE49-F238E27FC236}">
                    <a16:creationId xmlns="" xmlns:a16="http://schemas.microsoft.com/office/drawing/2014/main" id="{4024670E-E0A1-45D4-9DAA-EA41A0F2959E}"/>
                  </a:ext>
                </a:extLst>
              </p:cNvPr>
              <p:cNvSpPr txBox="1"/>
              <p:nvPr/>
            </p:nvSpPr>
            <p:spPr>
              <a:xfrm>
                <a:off x="3505199" y="1506998"/>
                <a:ext cx="2209800" cy="585497"/>
              </a:xfrm>
              <a:prstGeom prst="rect">
                <a:avLst/>
              </a:prstGeom>
              <a:noFill/>
            </p:spPr>
            <p:txBody>
              <a:bodyPr wrap="square" rtlCol="0">
                <a:spAutoFit/>
              </a:bodyPr>
              <a:lstStyle/>
              <a:p>
                <a:pPr algn="ctr"/>
                <a:r>
                  <a:rPr lang="ka-GE" sz="1050" dirty="0">
                    <a:solidFill>
                      <a:schemeClr val="bg1"/>
                    </a:solidFill>
                  </a:rPr>
                  <a:t>მინისტრის მოადგილე</a:t>
                </a:r>
              </a:p>
              <a:p>
                <a:pPr algn="ctr"/>
                <a:r>
                  <a:rPr lang="ka-GE" sz="1050" dirty="0">
                    <a:solidFill>
                      <a:schemeClr val="bg1"/>
                    </a:solidFill>
                  </a:rPr>
                  <a:t> თეა ახვლედიანი</a:t>
                </a:r>
              </a:p>
            </p:txBody>
          </p:sp>
        </p:grpSp>
      </p:grpSp>
      <p:grpSp>
        <p:nvGrpSpPr>
          <p:cNvPr id="98" name="Группа 97">
            <a:extLst>
              <a:ext uri="{FF2B5EF4-FFF2-40B4-BE49-F238E27FC236}">
                <a16:creationId xmlns="" xmlns:a16="http://schemas.microsoft.com/office/drawing/2014/main" id="{EB8E718C-674D-412B-8005-4691A8F8F4DD}"/>
              </a:ext>
            </a:extLst>
          </p:cNvPr>
          <p:cNvGrpSpPr/>
          <p:nvPr/>
        </p:nvGrpSpPr>
        <p:grpSpPr>
          <a:xfrm>
            <a:off x="7824228" y="1092922"/>
            <a:ext cx="1600200" cy="1339516"/>
            <a:chOff x="3505199" y="246029"/>
            <a:chExt cx="2209800" cy="1887571"/>
          </a:xfrm>
        </p:grpSpPr>
        <p:sp>
          <p:nvSpPr>
            <p:cNvPr id="99" name="Прямоугольник 98">
              <a:extLst>
                <a:ext uri="{FF2B5EF4-FFF2-40B4-BE49-F238E27FC236}">
                  <a16:creationId xmlns="" xmlns:a16="http://schemas.microsoft.com/office/drawing/2014/main" id="{70F4FDCD-5FF7-42CB-8BFB-E79390C5399A}"/>
                </a:ext>
              </a:extLst>
            </p:cNvPr>
            <p:cNvSpPr/>
            <p:nvPr/>
          </p:nvSpPr>
          <p:spPr>
            <a:xfrm>
              <a:off x="3581400" y="1447800"/>
              <a:ext cx="2057400" cy="685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grpSp>
          <p:nvGrpSpPr>
            <p:cNvPr id="100" name="Группа 99">
              <a:extLst>
                <a:ext uri="{FF2B5EF4-FFF2-40B4-BE49-F238E27FC236}">
                  <a16:creationId xmlns="" xmlns:a16="http://schemas.microsoft.com/office/drawing/2014/main" id="{2062644D-B3E7-4E80-A26A-067953BB042C}"/>
                </a:ext>
              </a:extLst>
            </p:cNvPr>
            <p:cNvGrpSpPr/>
            <p:nvPr/>
          </p:nvGrpSpPr>
          <p:grpSpPr>
            <a:xfrm>
              <a:off x="3505199" y="246029"/>
              <a:ext cx="2209800" cy="1863894"/>
              <a:chOff x="3505199" y="228600"/>
              <a:chExt cx="2209800" cy="1863894"/>
            </a:xfrm>
          </p:grpSpPr>
          <p:sp>
            <p:nvSpPr>
              <p:cNvPr id="101" name="Овал 100">
                <a:extLst>
                  <a:ext uri="{FF2B5EF4-FFF2-40B4-BE49-F238E27FC236}">
                    <a16:creationId xmlns="" xmlns:a16="http://schemas.microsoft.com/office/drawing/2014/main" id="{29AA1B62-1A5E-499E-A345-5BBBA1E1D09F}"/>
                  </a:ext>
                </a:extLst>
              </p:cNvPr>
              <p:cNvSpPr/>
              <p:nvPr/>
            </p:nvSpPr>
            <p:spPr>
              <a:xfrm>
                <a:off x="3962400" y="228600"/>
                <a:ext cx="1295400" cy="1295400"/>
              </a:xfrm>
              <a:prstGeom prst="ellipse">
                <a:avLst/>
              </a:prstGeom>
              <a:blipFill>
                <a:blip r:embed="rId4"/>
                <a:stretch>
                  <a:fillRect/>
                </a:stretch>
              </a:blipFill>
              <a:ln>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p>
            </p:txBody>
          </p:sp>
          <p:sp>
            <p:nvSpPr>
              <p:cNvPr id="102" name="TextBox 101">
                <a:extLst>
                  <a:ext uri="{FF2B5EF4-FFF2-40B4-BE49-F238E27FC236}">
                    <a16:creationId xmlns="" xmlns:a16="http://schemas.microsoft.com/office/drawing/2014/main" id="{399C3C84-D160-46B9-986A-B013C18E9C11}"/>
                  </a:ext>
                </a:extLst>
              </p:cNvPr>
              <p:cNvSpPr txBox="1"/>
              <p:nvPr/>
            </p:nvSpPr>
            <p:spPr>
              <a:xfrm>
                <a:off x="3505199" y="1506998"/>
                <a:ext cx="2209800" cy="585496"/>
              </a:xfrm>
              <a:prstGeom prst="rect">
                <a:avLst/>
              </a:prstGeom>
              <a:noFill/>
            </p:spPr>
            <p:txBody>
              <a:bodyPr wrap="square" rtlCol="0">
                <a:spAutoFit/>
              </a:bodyPr>
              <a:lstStyle/>
              <a:p>
                <a:pPr algn="ctr"/>
                <a:r>
                  <a:rPr lang="ka-GE" sz="1050" dirty="0">
                    <a:solidFill>
                      <a:schemeClr val="bg1"/>
                    </a:solidFill>
                  </a:rPr>
                  <a:t>მინისტრის მოადგილე </a:t>
                </a:r>
                <a:br>
                  <a:rPr lang="ka-GE" sz="1050" dirty="0">
                    <a:solidFill>
                      <a:schemeClr val="bg1"/>
                    </a:solidFill>
                  </a:rPr>
                </a:br>
                <a:r>
                  <a:rPr lang="ka-GE" sz="1050" dirty="0">
                    <a:solidFill>
                      <a:schemeClr val="bg1"/>
                    </a:solidFill>
                  </a:rPr>
                  <a:t>გიორგი წოწკოლაური</a:t>
                </a:r>
              </a:p>
            </p:txBody>
          </p:sp>
        </p:grpSp>
      </p:grpSp>
      <p:grpSp>
        <p:nvGrpSpPr>
          <p:cNvPr id="103" name="Группа 102">
            <a:extLst>
              <a:ext uri="{FF2B5EF4-FFF2-40B4-BE49-F238E27FC236}">
                <a16:creationId xmlns="" xmlns:a16="http://schemas.microsoft.com/office/drawing/2014/main" id="{2A1DF4A5-142C-4B49-9FF0-22A2AF06E3BB}"/>
              </a:ext>
            </a:extLst>
          </p:cNvPr>
          <p:cNvGrpSpPr/>
          <p:nvPr/>
        </p:nvGrpSpPr>
        <p:grpSpPr>
          <a:xfrm>
            <a:off x="3001148" y="1083434"/>
            <a:ext cx="1600200" cy="1588030"/>
            <a:chOff x="3505199" y="246029"/>
            <a:chExt cx="2209800" cy="2237762"/>
          </a:xfrm>
        </p:grpSpPr>
        <p:sp>
          <p:nvSpPr>
            <p:cNvPr id="104" name="Прямоугольник 103">
              <a:extLst>
                <a:ext uri="{FF2B5EF4-FFF2-40B4-BE49-F238E27FC236}">
                  <a16:creationId xmlns="" xmlns:a16="http://schemas.microsoft.com/office/drawing/2014/main" id="{D95D1E05-B1F3-463F-8CB7-D24D9C87B7BB}"/>
                </a:ext>
              </a:extLst>
            </p:cNvPr>
            <p:cNvSpPr/>
            <p:nvPr/>
          </p:nvSpPr>
          <p:spPr>
            <a:xfrm>
              <a:off x="3581400" y="1447800"/>
              <a:ext cx="2057399" cy="9975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grpSp>
          <p:nvGrpSpPr>
            <p:cNvPr id="105" name="Группа 104">
              <a:extLst>
                <a:ext uri="{FF2B5EF4-FFF2-40B4-BE49-F238E27FC236}">
                  <a16:creationId xmlns="" xmlns:a16="http://schemas.microsoft.com/office/drawing/2014/main" id="{0B3DB936-B442-4915-AB57-11C77B28D399}"/>
                </a:ext>
              </a:extLst>
            </p:cNvPr>
            <p:cNvGrpSpPr/>
            <p:nvPr/>
          </p:nvGrpSpPr>
          <p:grpSpPr>
            <a:xfrm>
              <a:off x="3505199" y="246029"/>
              <a:ext cx="2209800" cy="2237762"/>
              <a:chOff x="3505199" y="228600"/>
              <a:chExt cx="2209800" cy="2237762"/>
            </a:xfrm>
          </p:grpSpPr>
          <p:sp>
            <p:nvSpPr>
              <p:cNvPr id="106" name="Овал 105">
                <a:extLst>
                  <a:ext uri="{FF2B5EF4-FFF2-40B4-BE49-F238E27FC236}">
                    <a16:creationId xmlns="" xmlns:a16="http://schemas.microsoft.com/office/drawing/2014/main" id="{1233B5E5-5863-482C-B180-D89A327C28BF}"/>
                  </a:ext>
                </a:extLst>
              </p:cNvPr>
              <p:cNvSpPr/>
              <p:nvPr/>
            </p:nvSpPr>
            <p:spPr>
              <a:xfrm>
                <a:off x="3962400" y="228600"/>
                <a:ext cx="1295400" cy="1295400"/>
              </a:xfrm>
              <a:prstGeom prst="ellipse">
                <a:avLst/>
              </a:prstGeom>
              <a:blipFill>
                <a:blip r:embed="rId5"/>
                <a:stretch>
                  <a:fillRect/>
                </a:stretch>
              </a:blipFill>
              <a:ln>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p>
            </p:txBody>
          </p:sp>
          <p:sp>
            <p:nvSpPr>
              <p:cNvPr id="107" name="TextBox 106">
                <a:extLst>
                  <a:ext uri="{FF2B5EF4-FFF2-40B4-BE49-F238E27FC236}">
                    <a16:creationId xmlns="" xmlns:a16="http://schemas.microsoft.com/office/drawing/2014/main" id="{67487C17-D8AD-4D5F-A2E0-B1671A290D91}"/>
                  </a:ext>
                </a:extLst>
              </p:cNvPr>
              <p:cNvSpPr txBox="1"/>
              <p:nvPr/>
            </p:nvSpPr>
            <p:spPr>
              <a:xfrm>
                <a:off x="3505199" y="1468849"/>
                <a:ext cx="2209800" cy="997513"/>
              </a:xfrm>
              <a:prstGeom prst="rect">
                <a:avLst/>
              </a:prstGeom>
              <a:noFill/>
            </p:spPr>
            <p:txBody>
              <a:bodyPr wrap="square" rtlCol="0">
                <a:spAutoFit/>
              </a:bodyPr>
              <a:lstStyle/>
              <a:p>
                <a:pPr algn="ctr"/>
                <a:r>
                  <a:rPr lang="ka-GE" sz="1000" dirty="0">
                    <a:solidFill>
                      <a:schemeClr val="bg1"/>
                    </a:solidFill>
                  </a:rPr>
                  <a:t>მინისტრის პირველი მოადგილე</a:t>
                </a:r>
              </a:p>
              <a:p>
                <a:pPr algn="ctr"/>
                <a:r>
                  <a:rPr lang="ka-GE" sz="1000" dirty="0">
                    <a:solidFill>
                      <a:schemeClr val="bg1"/>
                    </a:solidFill>
                  </a:rPr>
                  <a:t>თამარ გაბუნია საპარლამენტო მდივანი</a:t>
                </a:r>
              </a:p>
            </p:txBody>
          </p:sp>
        </p:grpSp>
      </p:grpSp>
      <p:grpSp>
        <p:nvGrpSpPr>
          <p:cNvPr id="113" name="Группа 112">
            <a:extLst>
              <a:ext uri="{FF2B5EF4-FFF2-40B4-BE49-F238E27FC236}">
                <a16:creationId xmlns="" xmlns:a16="http://schemas.microsoft.com/office/drawing/2014/main" id="{D72E711B-BB55-49B2-8897-B62D79393CB0}"/>
              </a:ext>
            </a:extLst>
          </p:cNvPr>
          <p:cNvGrpSpPr/>
          <p:nvPr/>
        </p:nvGrpSpPr>
        <p:grpSpPr>
          <a:xfrm>
            <a:off x="6246986" y="1083279"/>
            <a:ext cx="1600200" cy="1339516"/>
            <a:chOff x="3505199" y="246029"/>
            <a:chExt cx="2209800" cy="1887571"/>
          </a:xfrm>
        </p:grpSpPr>
        <p:sp>
          <p:nvSpPr>
            <p:cNvPr id="114" name="Прямоугольник 113">
              <a:extLst>
                <a:ext uri="{FF2B5EF4-FFF2-40B4-BE49-F238E27FC236}">
                  <a16:creationId xmlns="" xmlns:a16="http://schemas.microsoft.com/office/drawing/2014/main" id="{A153B09C-3A7E-46D6-B23B-FE59CC0653F3}"/>
                </a:ext>
              </a:extLst>
            </p:cNvPr>
            <p:cNvSpPr/>
            <p:nvPr/>
          </p:nvSpPr>
          <p:spPr>
            <a:xfrm>
              <a:off x="3581400" y="1447800"/>
              <a:ext cx="2057400" cy="685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grpSp>
          <p:nvGrpSpPr>
            <p:cNvPr id="115" name="Группа 114">
              <a:extLst>
                <a:ext uri="{FF2B5EF4-FFF2-40B4-BE49-F238E27FC236}">
                  <a16:creationId xmlns="" xmlns:a16="http://schemas.microsoft.com/office/drawing/2014/main" id="{3FE59B2E-7C6A-4ACB-8FF6-AE47C11F1091}"/>
                </a:ext>
              </a:extLst>
            </p:cNvPr>
            <p:cNvGrpSpPr/>
            <p:nvPr/>
          </p:nvGrpSpPr>
          <p:grpSpPr>
            <a:xfrm>
              <a:off x="3505199" y="246029"/>
              <a:ext cx="2209800" cy="1863894"/>
              <a:chOff x="3505199" y="228600"/>
              <a:chExt cx="2209800" cy="1863894"/>
            </a:xfrm>
          </p:grpSpPr>
          <p:sp>
            <p:nvSpPr>
              <p:cNvPr id="116" name="Овал 115">
                <a:extLst>
                  <a:ext uri="{FF2B5EF4-FFF2-40B4-BE49-F238E27FC236}">
                    <a16:creationId xmlns="" xmlns:a16="http://schemas.microsoft.com/office/drawing/2014/main" id="{E406FBC0-407A-405A-916C-920F5EDCFCD8}"/>
                  </a:ext>
                </a:extLst>
              </p:cNvPr>
              <p:cNvSpPr/>
              <p:nvPr/>
            </p:nvSpPr>
            <p:spPr>
              <a:xfrm>
                <a:off x="3962400" y="228600"/>
                <a:ext cx="1295400" cy="1295400"/>
              </a:xfrm>
              <a:prstGeom prst="ellipse">
                <a:avLst/>
              </a:prstGeom>
              <a:blipFill>
                <a:blip r:embed="rId6"/>
                <a:stretch>
                  <a:fillRect/>
                </a:stretch>
              </a:blipFill>
              <a:ln>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17" name="TextBox 116">
                <a:extLst>
                  <a:ext uri="{FF2B5EF4-FFF2-40B4-BE49-F238E27FC236}">
                    <a16:creationId xmlns="" xmlns:a16="http://schemas.microsoft.com/office/drawing/2014/main" id="{4FCD0AB3-A9AA-4E82-A26D-051D8A16D6B4}"/>
                  </a:ext>
                </a:extLst>
              </p:cNvPr>
              <p:cNvSpPr txBox="1"/>
              <p:nvPr/>
            </p:nvSpPr>
            <p:spPr>
              <a:xfrm>
                <a:off x="3505199" y="1506998"/>
                <a:ext cx="2209800" cy="585496"/>
              </a:xfrm>
              <a:prstGeom prst="rect">
                <a:avLst/>
              </a:prstGeom>
              <a:noFill/>
            </p:spPr>
            <p:txBody>
              <a:bodyPr wrap="square" rtlCol="0">
                <a:spAutoFit/>
              </a:bodyPr>
              <a:lstStyle/>
              <a:p>
                <a:pPr algn="ctr"/>
                <a:r>
                  <a:rPr lang="ka-GE" sz="1000" dirty="0">
                    <a:solidFill>
                      <a:schemeClr val="bg1"/>
                    </a:solidFill>
                  </a:rPr>
                  <a:t>მინისტრის მოადგილე </a:t>
                </a:r>
                <a:br>
                  <a:rPr lang="ka-GE" sz="1000" dirty="0">
                    <a:solidFill>
                      <a:schemeClr val="bg1"/>
                    </a:solidFill>
                  </a:rPr>
                </a:br>
                <a:r>
                  <a:rPr lang="ka-GE" sz="1000" dirty="0">
                    <a:solidFill>
                      <a:schemeClr val="bg1"/>
                    </a:solidFill>
                  </a:rPr>
                  <a:t>თამილა ბარკალაია</a:t>
                </a:r>
              </a:p>
            </p:txBody>
          </p:sp>
        </p:grpSp>
      </p:grpSp>
      <p:sp>
        <p:nvSpPr>
          <p:cNvPr id="123" name="Прямоугольник 122">
            <a:extLst>
              <a:ext uri="{FF2B5EF4-FFF2-40B4-BE49-F238E27FC236}">
                <a16:creationId xmlns="" xmlns:a16="http://schemas.microsoft.com/office/drawing/2014/main" id="{6C88BEA8-2AB3-43C0-B4C5-F6336D829D11}"/>
              </a:ext>
            </a:extLst>
          </p:cNvPr>
          <p:cNvSpPr/>
          <p:nvPr/>
        </p:nvSpPr>
        <p:spPr>
          <a:xfrm>
            <a:off x="1481966" y="2522315"/>
            <a:ext cx="1489841" cy="88287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პოლიტიკის დეპარტამენტის შრომითი მიგრაციის საკითხთა სამმართველო</a:t>
            </a:r>
          </a:p>
        </p:txBody>
      </p:sp>
      <p:sp>
        <p:nvSpPr>
          <p:cNvPr id="124" name="Прямоугольник 123">
            <a:extLst>
              <a:ext uri="{FF2B5EF4-FFF2-40B4-BE49-F238E27FC236}">
                <a16:creationId xmlns="" xmlns:a16="http://schemas.microsoft.com/office/drawing/2014/main" id="{9D1A70D4-708A-4325-A29B-7BC468EC9795}"/>
              </a:ext>
            </a:extLst>
          </p:cNvPr>
          <p:cNvSpPr/>
          <p:nvPr/>
        </p:nvSpPr>
        <p:spPr>
          <a:xfrm>
            <a:off x="7867232" y="3780116"/>
            <a:ext cx="1489841" cy="83424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სსიპ - დევნილთა, ეკომიგრანტთა და საარსებო წყაროებით უზრუნველყოფის სააგენტო</a:t>
            </a:r>
            <a:endParaRPr lang="en-US" sz="1000" dirty="0">
              <a:solidFill>
                <a:schemeClr val="bg1"/>
              </a:solidFill>
            </a:endParaRPr>
          </a:p>
        </p:txBody>
      </p:sp>
      <p:sp>
        <p:nvSpPr>
          <p:cNvPr id="125" name="Прямоугольник 124">
            <a:extLst>
              <a:ext uri="{FF2B5EF4-FFF2-40B4-BE49-F238E27FC236}">
                <a16:creationId xmlns="" xmlns:a16="http://schemas.microsoft.com/office/drawing/2014/main" id="{DA716AC0-C291-4BC7-997A-7F10F026D3D6}"/>
              </a:ext>
            </a:extLst>
          </p:cNvPr>
          <p:cNvSpPr/>
          <p:nvPr/>
        </p:nvSpPr>
        <p:spPr>
          <a:xfrm>
            <a:off x="7867232" y="3194134"/>
            <a:ext cx="1489841" cy="4866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a:solidFill>
                  <a:schemeClr val="bg1"/>
                </a:solidFill>
              </a:rPr>
              <a:t>სსიპ-სოციალური მომსახურების სააგენტო</a:t>
            </a:r>
            <a:endParaRPr lang="ka-GE" sz="1000" dirty="0">
              <a:solidFill>
                <a:schemeClr val="bg1"/>
              </a:solidFill>
            </a:endParaRPr>
          </a:p>
        </p:txBody>
      </p:sp>
      <p:sp>
        <p:nvSpPr>
          <p:cNvPr id="126" name="Прямоугольник 125">
            <a:extLst>
              <a:ext uri="{FF2B5EF4-FFF2-40B4-BE49-F238E27FC236}">
                <a16:creationId xmlns="" xmlns:a16="http://schemas.microsoft.com/office/drawing/2014/main" id="{6ADDEB72-85F6-4E6D-9D65-0022AB1D5D01}"/>
              </a:ext>
            </a:extLst>
          </p:cNvPr>
          <p:cNvSpPr/>
          <p:nvPr/>
        </p:nvSpPr>
        <p:spPr>
          <a:xfrm>
            <a:off x="7867232" y="2520684"/>
            <a:ext cx="1489841" cy="5845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საფინანსო-ეკონომიკური დეპარტამენტი </a:t>
            </a:r>
            <a:endParaRPr lang="en-US" sz="1000" dirty="0">
              <a:solidFill>
                <a:schemeClr val="bg1"/>
              </a:solidFill>
            </a:endParaRPr>
          </a:p>
        </p:txBody>
      </p:sp>
      <p:sp>
        <p:nvSpPr>
          <p:cNvPr id="127" name="Прямоугольник 126">
            <a:extLst>
              <a:ext uri="{FF2B5EF4-FFF2-40B4-BE49-F238E27FC236}">
                <a16:creationId xmlns="" xmlns:a16="http://schemas.microsoft.com/office/drawing/2014/main" id="{84129667-A492-4D9C-871C-524E8AE62250}"/>
              </a:ext>
            </a:extLst>
          </p:cNvPr>
          <p:cNvSpPr/>
          <p:nvPr/>
        </p:nvSpPr>
        <p:spPr>
          <a:xfrm>
            <a:off x="3056328" y="3836334"/>
            <a:ext cx="1489841" cy="68290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ინფორმაციული ტექნოლოგიებისა და ანალიტიკის დეპარტამენტი</a:t>
            </a:r>
            <a:endParaRPr lang="en-US" sz="1000" dirty="0">
              <a:solidFill>
                <a:schemeClr val="bg1"/>
              </a:solidFill>
            </a:endParaRPr>
          </a:p>
        </p:txBody>
      </p:sp>
      <p:sp>
        <p:nvSpPr>
          <p:cNvPr id="128" name="Прямоугольник 127">
            <a:extLst>
              <a:ext uri="{FF2B5EF4-FFF2-40B4-BE49-F238E27FC236}">
                <a16:creationId xmlns="" xmlns:a16="http://schemas.microsoft.com/office/drawing/2014/main" id="{A4365DD2-3947-4334-AE94-C28233F543EF}"/>
              </a:ext>
            </a:extLst>
          </p:cNvPr>
          <p:cNvSpPr/>
          <p:nvPr/>
        </p:nvSpPr>
        <p:spPr>
          <a:xfrm>
            <a:off x="3053605" y="3276899"/>
            <a:ext cx="1489841" cy="4866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a:solidFill>
                  <a:schemeClr val="bg1"/>
                </a:solidFill>
              </a:rPr>
              <a:t>იურიდიული დეპარტამენტი </a:t>
            </a:r>
            <a:endParaRPr lang="en-US" sz="1000" dirty="0">
              <a:solidFill>
                <a:schemeClr val="bg1"/>
              </a:solidFill>
            </a:endParaRPr>
          </a:p>
        </p:txBody>
      </p:sp>
      <p:sp>
        <p:nvSpPr>
          <p:cNvPr id="129" name="Прямоугольник 128">
            <a:extLst>
              <a:ext uri="{FF2B5EF4-FFF2-40B4-BE49-F238E27FC236}">
                <a16:creationId xmlns="" xmlns:a16="http://schemas.microsoft.com/office/drawing/2014/main" id="{91F1B815-C2AA-4B41-B8B6-7F2B95DD69D6}"/>
              </a:ext>
            </a:extLst>
          </p:cNvPr>
          <p:cNvSpPr/>
          <p:nvPr/>
        </p:nvSpPr>
        <p:spPr>
          <a:xfrm>
            <a:off x="3060031" y="2731573"/>
            <a:ext cx="1489841" cy="4866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პოლიტიკის დეპარტამენტი</a:t>
            </a:r>
            <a:endParaRPr lang="en-US" sz="1000" dirty="0">
              <a:solidFill>
                <a:schemeClr val="bg1"/>
              </a:solidFill>
            </a:endParaRPr>
          </a:p>
        </p:txBody>
      </p:sp>
      <p:sp>
        <p:nvSpPr>
          <p:cNvPr id="130" name="Прямоугольник 129">
            <a:extLst>
              <a:ext uri="{FF2B5EF4-FFF2-40B4-BE49-F238E27FC236}">
                <a16:creationId xmlns="" xmlns:a16="http://schemas.microsoft.com/office/drawing/2014/main" id="{9E8A9913-9ED8-48CA-8364-1CD6292221A5}"/>
              </a:ext>
            </a:extLst>
          </p:cNvPr>
          <p:cNvSpPr/>
          <p:nvPr/>
        </p:nvSpPr>
        <p:spPr>
          <a:xfrm>
            <a:off x="3067000" y="5520521"/>
            <a:ext cx="1489841" cy="110772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სსიპ - ლ. საყვარელიძის სახ. დაავადებათა კონტროლისა და საზოგადოებრივი ჯანმრთელობის ეროვნული ცენტრი</a:t>
            </a:r>
            <a:endParaRPr lang="en-US" sz="1000" dirty="0">
              <a:solidFill>
                <a:schemeClr val="bg1"/>
              </a:solidFill>
            </a:endParaRPr>
          </a:p>
        </p:txBody>
      </p:sp>
      <p:sp>
        <p:nvSpPr>
          <p:cNvPr id="131" name="Прямоугольник 130">
            <a:extLst>
              <a:ext uri="{FF2B5EF4-FFF2-40B4-BE49-F238E27FC236}">
                <a16:creationId xmlns="" xmlns:a16="http://schemas.microsoft.com/office/drawing/2014/main" id="{91E98CE6-D46D-4BA8-9B58-A69D017A95D5}"/>
              </a:ext>
            </a:extLst>
          </p:cNvPr>
          <p:cNvSpPr/>
          <p:nvPr/>
        </p:nvSpPr>
        <p:spPr>
          <a:xfrm>
            <a:off x="3053605" y="4605796"/>
            <a:ext cx="1489841" cy="8342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სსიპ - სამედიცინო და ფარმაცევტული საქმიანობის  რეგულირების სააგენტო</a:t>
            </a:r>
            <a:endParaRPr lang="en-US" sz="1000" dirty="0">
              <a:solidFill>
                <a:schemeClr val="bg1"/>
              </a:solidFill>
            </a:endParaRPr>
          </a:p>
        </p:txBody>
      </p:sp>
      <p:grpSp>
        <p:nvGrpSpPr>
          <p:cNvPr id="3" name="Группа 2">
            <a:extLst>
              <a:ext uri="{FF2B5EF4-FFF2-40B4-BE49-F238E27FC236}">
                <a16:creationId xmlns="" xmlns:a16="http://schemas.microsoft.com/office/drawing/2014/main" id="{D4BEB59D-5EE6-4AE7-B135-AB3528C1C36E}"/>
              </a:ext>
            </a:extLst>
          </p:cNvPr>
          <p:cNvGrpSpPr/>
          <p:nvPr/>
        </p:nvGrpSpPr>
        <p:grpSpPr>
          <a:xfrm>
            <a:off x="4621392" y="1938708"/>
            <a:ext cx="1600200" cy="3327884"/>
            <a:chOff x="7618735" y="3220138"/>
            <a:chExt cx="1600200" cy="3327884"/>
          </a:xfrm>
        </p:grpSpPr>
        <p:grpSp>
          <p:nvGrpSpPr>
            <p:cNvPr id="118" name="Группа 117">
              <a:extLst>
                <a:ext uri="{FF2B5EF4-FFF2-40B4-BE49-F238E27FC236}">
                  <a16:creationId xmlns="" xmlns:a16="http://schemas.microsoft.com/office/drawing/2014/main" id="{1B96A00C-882B-4D7D-B988-17ACBF4A8F9B}"/>
                </a:ext>
              </a:extLst>
            </p:cNvPr>
            <p:cNvGrpSpPr/>
            <p:nvPr/>
          </p:nvGrpSpPr>
          <p:grpSpPr>
            <a:xfrm>
              <a:off x="7618735" y="3220138"/>
              <a:ext cx="1600200" cy="762265"/>
              <a:chOff x="3505198" y="1447800"/>
              <a:chExt cx="2209800" cy="1074142"/>
            </a:xfrm>
          </p:grpSpPr>
          <p:sp>
            <p:nvSpPr>
              <p:cNvPr id="119" name="Прямоугольник 118">
                <a:extLst>
                  <a:ext uri="{FF2B5EF4-FFF2-40B4-BE49-F238E27FC236}">
                    <a16:creationId xmlns="" xmlns:a16="http://schemas.microsoft.com/office/drawing/2014/main" id="{7A22F94F-5C2B-4EE6-8E17-9FEC8004C1FE}"/>
                  </a:ext>
                </a:extLst>
              </p:cNvPr>
              <p:cNvSpPr/>
              <p:nvPr/>
            </p:nvSpPr>
            <p:spPr>
              <a:xfrm>
                <a:off x="3581400" y="1447800"/>
                <a:ext cx="2057399" cy="91018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22" name="TextBox 121">
                <a:extLst>
                  <a:ext uri="{FF2B5EF4-FFF2-40B4-BE49-F238E27FC236}">
                    <a16:creationId xmlns="" xmlns:a16="http://schemas.microsoft.com/office/drawing/2014/main" id="{E313C8B3-BABC-4785-B001-F4BAA040B035}"/>
                  </a:ext>
                </a:extLst>
              </p:cNvPr>
              <p:cNvSpPr txBox="1"/>
              <p:nvPr/>
            </p:nvSpPr>
            <p:spPr>
              <a:xfrm>
                <a:off x="3505198" y="1524428"/>
                <a:ext cx="2209800" cy="997514"/>
              </a:xfrm>
              <a:prstGeom prst="rect">
                <a:avLst/>
              </a:prstGeom>
              <a:noFill/>
            </p:spPr>
            <p:txBody>
              <a:bodyPr wrap="square" rtlCol="0">
                <a:spAutoFit/>
              </a:bodyPr>
              <a:lstStyle/>
              <a:p>
                <a:pPr algn="ctr"/>
                <a:r>
                  <a:rPr lang="ka-GE" sz="1000" dirty="0">
                    <a:solidFill>
                      <a:schemeClr val="bg1"/>
                    </a:solidFill>
                  </a:rPr>
                  <a:t>ადმინისტრაციის უფროსი</a:t>
                </a:r>
                <a:endParaRPr lang="en-US" sz="1000" dirty="0">
                  <a:solidFill>
                    <a:schemeClr val="bg1"/>
                  </a:solidFill>
                </a:endParaRPr>
              </a:p>
              <a:p>
                <a:pPr algn="ctr"/>
                <a:r>
                  <a:rPr lang="ka-GE" sz="1000" dirty="0">
                    <a:solidFill>
                      <a:schemeClr val="bg1"/>
                    </a:solidFill>
                  </a:rPr>
                  <a:t>თინათინ ხარძიანი</a:t>
                </a:r>
              </a:p>
              <a:p>
                <a:pPr algn="ctr"/>
                <a:r>
                  <a:rPr lang="ka-GE" sz="1000" dirty="0">
                    <a:solidFill>
                      <a:schemeClr val="bg1"/>
                    </a:solidFill>
                  </a:rPr>
                  <a:t> </a:t>
                </a:r>
              </a:p>
            </p:txBody>
          </p:sp>
        </p:grpSp>
        <p:sp>
          <p:nvSpPr>
            <p:cNvPr id="132" name="Прямоугольник 131">
              <a:extLst>
                <a:ext uri="{FF2B5EF4-FFF2-40B4-BE49-F238E27FC236}">
                  <a16:creationId xmlns="" xmlns:a16="http://schemas.microsoft.com/office/drawing/2014/main" id="{4B32237B-33A7-499C-A75D-AD608B96B399}"/>
                </a:ext>
              </a:extLst>
            </p:cNvPr>
            <p:cNvSpPr/>
            <p:nvPr/>
          </p:nvSpPr>
          <p:spPr>
            <a:xfrm>
              <a:off x="7672690" y="5554239"/>
              <a:ext cx="1489841" cy="99378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არასამეწარმეო (</a:t>
              </a:r>
              <a:r>
                <a:rPr lang="ka-GE" sz="1000" dirty="0" smtClean="0">
                  <a:solidFill>
                    <a:schemeClr val="bg1"/>
                  </a:solidFill>
                </a:rPr>
                <a:t>არაკომერციული</a:t>
              </a:r>
              <a:r>
                <a:rPr lang="en-US" sz="1000" dirty="0" smtClean="0">
                  <a:solidFill>
                    <a:schemeClr val="bg1"/>
                  </a:solidFill>
                </a:rPr>
                <a:t> </a:t>
              </a:r>
              <a:r>
                <a:rPr lang="ka-GE" sz="1000" dirty="0" smtClean="0">
                  <a:solidFill>
                    <a:schemeClr val="bg1"/>
                  </a:solidFill>
                </a:rPr>
                <a:t>იურიდიული) </a:t>
              </a:r>
              <a:r>
                <a:rPr lang="ka-GE" sz="1000" dirty="0">
                  <a:solidFill>
                    <a:schemeClr val="bg1"/>
                  </a:solidFill>
                </a:rPr>
                <a:t>პირის - საქართველოს სამედიცინო ჰოლდინგი </a:t>
              </a:r>
              <a:endParaRPr lang="en-US" sz="1000" dirty="0">
                <a:solidFill>
                  <a:schemeClr val="bg1"/>
                </a:solidFill>
              </a:endParaRPr>
            </a:p>
          </p:txBody>
        </p:sp>
        <p:sp>
          <p:nvSpPr>
            <p:cNvPr id="133" name="Прямоугольник 132">
              <a:extLst>
                <a:ext uri="{FF2B5EF4-FFF2-40B4-BE49-F238E27FC236}">
                  <a16:creationId xmlns="" xmlns:a16="http://schemas.microsoft.com/office/drawing/2014/main" id="{ADEFFA49-665F-49F8-B8CE-F7CAAB530C09}"/>
                </a:ext>
              </a:extLst>
            </p:cNvPr>
            <p:cNvSpPr/>
            <p:nvPr/>
          </p:nvSpPr>
          <p:spPr>
            <a:xfrm>
              <a:off x="7672690" y="4523168"/>
              <a:ext cx="1489841" cy="9403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სსიპ - საგანგებო სიტუაციების კოორდინაციისა და გადაუდებელი დახმარების ცენტრი</a:t>
              </a:r>
              <a:endParaRPr lang="en-US" sz="1000" dirty="0">
                <a:solidFill>
                  <a:schemeClr val="bg1"/>
                </a:solidFill>
              </a:endParaRPr>
            </a:p>
          </p:txBody>
        </p:sp>
        <p:sp>
          <p:nvSpPr>
            <p:cNvPr id="134" name="Прямоугольник 133">
              <a:extLst>
                <a:ext uri="{FF2B5EF4-FFF2-40B4-BE49-F238E27FC236}">
                  <a16:creationId xmlns="" xmlns:a16="http://schemas.microsoft.com/office/drawing/2014/main" id="{022C9C85-FF97-4006-82F3-05286ACC6D1B}"/>
                </a:ext>
              </a:extLst>
            </p:cNvPr>
            <p:cNvSpPr/>
            <p:nvPr/>
          </p:nvSpPr>
          <p:spPr>
            <a:xfrm>
              <a:off x="7672690" y="3952894"/>
              <a:ext cx="1489841" cy="4866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a:solidFill>
                    <a:schemeClr val="bg1"/>
                  </a:solidFill>
                </a:rPr>
                <a:t>შიდა აუდიტის დეპარტამენტი</a:t>
              </a:r>
              <a:endParaRPr lang="en-US" sz="1000" dirty="0">
                <a:solidFill>
                  <a:schemeClr val="bg1"/>
                </a:solidFill>
              </a:endParaRPr>
            </a:p>
          </p:txBody>
        </p:sp>
      </p:grpSp>
      <p:sp>
        <p:nvSpPr>
          <p:cNvPr id="135" name="Прямоугольник 134">
            <a:extLst>
              <a:ext uri="{FF2B5EF4-FFF2-40B4-BE49-F238E27FC236}">
                <a16:creationId xmlns="" xmlns:a16="http://schemas.microsoft.com/office/drawing/2014/main" id="{D02374E1-BF45-4852-863E-DE8FD6717381}"/>
              </a:ext>
            </a:extLst>
          </p:cNvPr>
          <p:cNvSpPr/>
          <p:nvPr/>
        </p:nvSpPr>
        <p:spPr>
          <a:xfrm>
            <a:off x="6302166" y="4159631"/>
            <a:ext cx="1489841" cy="6903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სსიპ - ახალგორის ბავშვთა სააღმზრდელო დაწესებულება</a:t>
            </a:r>
            <a:endParaRPr lang="en-US" sz="1000" dirty="0">
              <a:solidFill>
                <a:schemeClr val="bg1"/>
              </a:solidFill>
            </a:endParaRPr>
          </a:p>
        </p:txBody>
      </p:sp>
      <p:sp>
        <p:nvSpPr>
          <p:cNvPr id="136" name="Прямоугольник 135">
            <a:extLst>
              <a:ext uri="{FF2B5EF4-FFF2-40B4-BE49-F238E27FC236}">
                <a16:creationId xmlns="" xmlns:a16="http://schemas.microsoft.com/office/drawing/2014/main" id="{8D6B52A7-8DA4-42DC-A45F-C409F6AC4F36}"/>
              </a:ext>
            </a:extLst>
          </p:cNvPr>
          <p:cNvSpPr/>
          <p:nvPr/>
        </p:nvSpPr>
        <p:spPr>
          <a:xfrm>
            <a:off x="6302166" y="3078572"/>
            <a:ext cx="1489841" cy="101250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dirty="0">
                <a:solidFill>
                  <a:schemeClr val="bg1"/>
                </a:solidFill>
              </a:rPr>
              <a:t>სსიპ - სახელმწიფო ზრუნვისა და ტრეფიკინგის მსხვერპლთა, დაზარალებულთა დახმარების სააგენტო</a:t>
            </a:r>
            <a:endParaRPr lang="en-US" sz="1000" dirty="0">
              <a:solidFill>
                <a:schemeClr val="bg1"/>
              </a:solidFill>
            </a:endParaRPr>
          </a:p>
        </p:txBody>
      </p:sp>
      <p:sp>
        <p:nvSpPr>
          <p:cNvPr id="137" name="Прямоугольник 136">
            <a:extLst>
              <a:ext uri="{FF2B5EF4-FFF2-40B4-BE49-F238E27FC236}">
                <a16:creationId xmlns="" xmlns:a16="http://schemas.microsoft.com/office/drawing/2014/main" id="{B2F80E96-0184-461B-8ED7-CD52BE0C46FF}"/>
              </a:ext>
            </a:extLst>
          </p:cNvPr>
          <p:cNvSpPr/>
          <p:nvPr/>
        </p:nvSpPr>
        <p:spPr>
          <a:xfrm>
            <a:off x="6302167" y="2511120"/>
            <a:ext cx="1489841" cy="4866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a:solidFill>
                  <a:schemeClr val="bg1"/>
                </a:solidFill>
              </a:rPr>
              <a:t>შრომის პირობების ინსპექტირების დეპარტამენტი </a:t>
            </a:r>
            <a:endParaRPr lang="en-US" sz="1000" dirty="0">
              <a:solidFill>
                <a:schemeClr val="bg1"/>
              </a:solidFill>
            </a:endParaRPr>
          </a:p>
        </p:txBody>
      </p:sp>
      <p:sp>
        <p:nvSpPr>
          <p:cNvPr id="138" name="Прямоугольник 137">
            <a:extLst>
              <a:ext uri="{FF2B5EF4-FFF2-40B4-BE49-F238E27FC236}">
                <a16:creationId xmlns="" xmlns:a16="http://schemas.microsoft.com/office/drawing/2014/main" id="{490E5A87-8DBE-42DB-B0AC-3C39603D53AC}"/>
              </a:ext>
            </a:extLst>
          </p:cNvPr>
          <p:cNvSpPr/>
          <p:nvPr/>
        </p:nvSpPr>
        <p:spPr>
          <a:xfrm>
            <a:off x="6302165" y="4944045"/>
            <a:ext cx="1489841" cy="80108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1000">
                <a:solidFill>
                  <a:schemeClr val="bg1"/>
                </a:solidFill>
              </a:rPr>
              <a:t>სსიპ - დასაქმების ხელშეწყობის სახელმწიფო სააგენტო</a:t>
            </a:r>
            <a:endParaRPr lang="ka-GE" sz="1000" dirty="0">
              <a:solidFill>
                <a:schemeClr val="bg1"/>
              </a:solidFill>
            </a:endParaRPr>
          </a:p>
        </p:txBody>
      </p:sp>
      <p:pic>
        <p:nvPicPr>
          <p:cNvPr id="142" name="Рисунок 141">
            <a:extLst>
              <a:ext uri="{FF2B5EF4-FFF2-40B4-BE49-F238E27FC236}">
                <a16:creationId xmlns="" xmlns:a16="http://schemas.microsoft.com/office/drawing/2014/main" id="{F4430ACF-2D3D-4088-8037-5BE90ECF0795}"/>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93142" y="262493"/>
            <a:ext cx="818897" cy="963409"/>
          </a:xfrm>
          <a:prstGeom prst="rect">
            <a:avLst/>
          </a:prstGeom>
        </p:spPr>
      </p:pic>
      <p:grpSp>
        <p:nvGrpSpPr>
          <p:cNvPr id="2" name="Группа 1">
            <a:extLst>
              <a:ext uri="{FF2B5EF4-FFF2-40B4-BE49-F238E27FC236}">
                <a16:creationId xmlns="" xmlns:a16="http://schemas.microsoft.com/office/drawing/2014/main" id="{1A88D7B3-B15C-4003-B1A2-B345FD344D08}"/>
              </a:ext>
            </a:extLst>
          </p:cNvPr>
          <p:cNvGrpSpPr/>
          <p:nvPr/>
        </p:nvGrpSpPr>
        <p:grpSpPr>
          <a:xfrm>
            <a:off x="9420725" y="1928776"/>
            <a:ext cx="1600200" cy="503662"/>
            <a:chOff x="7663362" y="2529861"/>
            <a:chExt cx="1600200" cy="503662"/>
          </a:xfrm>
        </p:grpSpPr>
        <p:sp>
          <p:nvSpPr>
            <p:cNvPr id="52" name="Прямоугольник 51">
              <a:extLst>
                <a:ext uri="{FF2B5EF4-FFF2-40B4-BE49-F238E27FC236}">
                  <a16:creationId xmlns="" xmlns:a16="http://schemas.microsoft.com/office/drawing/2014/main" id="{C3746B29-5093-438D-AA1B-D246F81D468A}"/>
                </a:ext>
              </a:extLst>
            </p:cNvPr>
            <p:cNvSpPr/>
            <p:nvPr/>
          </p:nvSpPr>
          <p:spPr>
            <a:xfrm>
              <a:off x="7718541" y="2529861"/>
              <a:ext cx="1489841" cy="4866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53" name="TextBox 52">
              <a:extLst>
                <a:ext uri="{FF2B5EF4-FFF2-40B4-BE49-F238E27FC236}">
                  <a16:creationId xmlns="" xmlns:a16="http://schemas.microsoft.com/office/drawing/2014/main" id="{5F2E7DE2-843A-4FA2-81EC-3377A4BCCB47}"/>
                </a:ext>
              </a:extLst>
            </p:cNvPr>
            <p:cNvSpPr txBox="1"/>
            <p:nvPr/>
          </p:nvSpPr>
          <p:spPr>
            <a:xfrm>
              <a:off x="7663362" y="2618025"/>
              <a:ext cx="1600200" cy="415498"/>
            </a:xfrm>
            <a:prstGeom prst="rect">
              <a:avLst/>
            </a:prstGeom>
            <a:noFill/>
          </p:spPr>
          <p:txBody>
            <a:bodyPr wrap="square" rtlCol="0">
              <a:spAutoFit/>
            </a:bodyPr>
            <a:lstStyle/>
            <a:p>
              <a:pPr algn="ctr"/>
              <a:r>
                <a:rPr lang="ka-GE" sz="1000" dirty="0">
                  <a:solidFill>
                    <a:schemeClr val="bg1"/>
                  </a:solidFill>
                </a:rPr>
                <a:t>მინისტრის მოადგილე </a:t>
              </a:r>
              <a:br>
                <a:rPr lang="ka-GE" sz="1000" dirty="0">
                  <a:solidFill>
                    <a:schemeClr val="bg1"/>
                  </a:solidFill>
                </a:rPr>
              </a:br>
              <a:r>
                <a:rPr lang="ka-GE" sz="1000" dirty="0">
                  <a:solidFill>
                    <a:schemeClr val="bg1"/>
                  </a:solidFill>
                </a:rPr>
                <a:t>ვაკანსია</a:t>
              </a:r>
            </a:p>
          </p:txBody>
        </p:sp>
      </p:grpSp>
    </p:spTree>
    <p:extLst>
      <p:ext uri="{BB962C8B-B14F-4D97-AF65-F5344CB8AC3E}">
        <p14:creationId xmlns="" xmlns:p14="http://schemas.microsoft.com/office/powerpoint/2010/main" val="310516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 ცენტრალური აპარატის რეორგანიზაცია:</a:t>
            </a:r>
            <a:endParaRPr lang="en-US" sz="2400" b="1" dirty="0">
              <a:solidFill>
                <a:srgbClr val="00CC99"/>
              </a:solidFill>
            </a:endParaRPr>
          </a:p>
        </p:txBody>
      </p:sp>
      <p:sp>
        <p:nvSpPr>
          <p:cNvPr id="3" name="Content Placeholder 2"/>
          <p:cNvSpPr>
            <a:spLocks noGrp="1"/>
          </p:cNvSpPr>
          <p:nvPr>
            <p:ph idx="1"/>
          </p:nvPr>
        </p:nvSpPr>
        <p:spPr>
          <a:xfrm>
            <a:off x="1283678" y="1283677"/>
            <a:ext cx="9223130" cy="4633545"/>
          </a:xfrm>
        </p:spPr>
        <p:txBody>
          <a:bodyPr>
            <a:normAutofit/>
          </a:bodyPr>
          <a:lstStyle/>
          <a:p>
            <a:pPr marL="0" indent="0" algn="ctr">
              <a:lnSpc>
                <a:spcPct val="120000"/>
              </a:lnSpc>
              <a:buNone/>
            </a:pPr>
            <a:r>
              <a:rPr lang="ka-GE" sz="1800" b="1" dirty="0"/>
              <a:t>ინფორმაციული </a:t>
            </a:r>
            <a:r>
              <a:rPr lang="ka-GE" sz="1800" b="1" dirty="0" smtClean="0"/>
              <a:t>ტექნოლოგიების დეპარტამენტი:</a:t>
            </a:r>
          </a:p>
          <a:p>
            <a:pPr algn="just">
              <a:lnSpc>
                <a:spcPct val="120000"/>
              </a:lnSpc>
              <a:buFont typeface="Wingdings" panose="05000000000000000000" pitchFamily="2" charset="2"/>
              <a:buChar char="Ø"/>
            </a:pPr>
            <a:r>
              <a:rPr lang="ka-GE" sz="1400" dirty="0"/>
              <a:t>ტექნიკური უზრუნველყოფისა და ადმინისტრირების სამმართველო;</a:t>
            </a:r>
            <a:endParaRPr lang="ka-GE" sz="1400" dirty="0" smtClean="0"/>
          </a:p>
          <a:p>
            <a:pPr algn="just">
              <a:lnSpc>
                <a:spcPct val="120000"/>
              </a:lnSpc>
              <a:buFont typeface="Wingdings" panose="05000000000000000000" pitchFamily="2" charset="2"/>
              <a:buChar char="Ø"/>
            </a:pPr>
            <a:r>
              <a:rPr lang="ka-GE" sz="1400" dirty="0"/>
              <a:t>ინფორმაციული ტექნოლოგიების პოლიტიკისა და ინფრასტრუქტურის ადმინისტრირების სამმართველო</a:t>
            </a:r>
            <a:r>
              <a:rPr lang="ka-GE" sz="1400" dirty="0" smtClean="0"/>
              <a:t>;</a:t>
            </a:r>
          </a:p>
          <a:p>
            <a:pPr marL="0" indent="0" algn="just">
              <a:lnSpc>
                <a:spcPct val="120000"/>
              </a:lnSpc>
              <a:buNone/>
            </a:pPr>
            <a:endParaRPr lang="ka-GE" sz="1400" dirty="0" smtClean="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728008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dirty="0" smtClean="0"/>
              <a:t>ინფორმაციული ტექნოლოგიებისა და ანალიტიკის  დეპარტამენტის ანგარიში</a:t>
            </a:r>
            <a:endParaRPr lang="ru-RU" sz="1600" dirty="0"/>
          </a:p>
        </p:txBody>
      </p:sp>
      <p:sp>
        <p:nvSpPr>
          <p:cNvPr id="3" name="Content Placeholder 2"/>
          <p:cNvSpPr>
            <a:spLocks noGrp="1"/>
          </p:cNvSpPr>
          <p:nvPr>
            <p:ph idx="1"/>
          </p:nvPr>
        </p:nvSpPr>
        <p:spPr/>
        <p:txBody>
          <a:bodyPr>
            <a:normAutofit fontScale="92500" lnSpcReduction="20000"/>
          </a:bodyPr>
          <a:lstStyle/>
          <a:p>
            <a:r>
              <a:rPr lang="ka-GE" sz="1400" dirty="0" smtClean="0"/>
              <a:t>2019 წლის ნოემბერსა და 2020 წლის პირველ კვარტალში ჩატარდა ორი დისტანციური სამუშაო შეხვედრა, რომელთა შედეგად შემუშავდა საერთო სახელმძღვანელო დოკუმენტები და რეკომენდაციებიe Health პოლიტიკისა და სტანდარტების ჰარმონიზაციისათვის (აღნიშნული პროექტის ელექტრონული ჯანდაცვის მიმართულების კოორდინატორია საქართველო).</a:t>
            </a:r>
          </a:p>
          <a:p>
            <a:r>
              <a:rPr lang="ka-GE" sz="1400" dirty="0" smtClean="0"/>
              <a:t>ელექტრონული მთავრობის ფარგლებში განხორციელებული აქტივობები:  </a:t>
            </a:r>
            <a:endParaRPr lang="ka-GE" sz="1400" u="sng" dirty="0" smtClean="0"/>
          </a:p>
          <a:p>
            <a:pPr>
              <a:buNone/>
            </a:pPr>
            <a:r>
              <a:rPr lang="ka-GE" sz="1400" dirty="0" smtClean="0"/>
              <a:t>      სახელმწიფო უწყებებთან მონაცემთა გაცვლის ინსტრუმენტების შექმნა; </a:t>
            </a:r>
          </a:p>
          <a:p>
            <a:pPr>
              <a:buNone/>
            </a:pPr>
            <a:r>
              <a:rPr lang="ka-GE" sz="1400" dirty="0" smtClean="0"/>
              <a:t>     პროცესის  მონაცემთა კონფიდენციალობისა და პროცესის  უწყვეტობის უზრუნველყოფის სტანდარტების კოორდინაცია  ელექტრონული მთავრობის სტრატეგიის ფარგლებში;</a:t>
            </a:r>
            <a:br>
              <a:rPr lang="ka-GE" sz="1400" dirty="0" smtClean="0"/>
            </a:br>
            <a:r>
              <a:rPr lang="ka-GE" sz="1400" dirty="0" smtClean="0"/>
              <a:t>ერთიანი სამთავრობო ქსელის პროექტირებაში მონაწილეობის მიღება, მასში სამინისტროს ინფორმაციული სისტემების ინტეგრაციის უზრუნველყოფა. </a:t>
            </a:r>
          </a:p>
          <a:p>
            <a:r>
              <a:rPr lang="ka-GE" sz="1400" dirty="0" smtClean="0"/>
              <a:t>ელექტრონული ჯანდაცვა, ელექტრონული რეესტრები:</a:t>
            </a:r>
          </a:p>
          <a:p>
            <a:pPr>
              <a:buNone/>
            </a:pPr>
            <a:r>
              <a:rPr lang="ka-GE" sz="1400" dirty="0" smtClean="0"/>
              <a:t>ელექტრონული რეცეპტის სისტემის შემდგომი დახვეწა/გაფართოება</a:t>
            </a:r>
          </a:p>
          <a:p>
            <a:pPr>
              <a:buNone/>
            </a:pPr>
            <a:r>
              <a:rPr lang="ka-GE" sz="1400" dirty="0" smtClean="0"/>
              <a:t>პროგრამული მედიკამენტების (ქრონიკული მედიკამენტების) მართვის ელექტრონული სისტემა</a:t>
            </a:r>
          </a:p>
          <a:p>
            <a:pPr>
              <a:buNone/>
            </a:pPr>
            <a:r>
              <a:rPr lang="ka-GE" sz="1400" dirty="0" smtClean="0"/>
              <a:t>ჯანმრთელობის შესახებ ელექტრონული ჩანაწერების სისტემა</a:t>
            </a:r>
            <a:endParaRPr lang="ru-RU" sz="1400" dirty="0" smtClean="0"/>
          </a:p>
          <a:p>
            <a:pPr>
              <a:buNone/>
            </a:pPr>
            <a:r>
              <a:rPr lang="ka-GE" sz="1400" dirty="0" smtClean="0"/>
              <a:t>პაციენტის გვერდი</a:t>
            </a:r>
            <a:endParaRPr lang="ru-RU" sz="1400" dirty="0" smtClean="0"/>
          </a:p>
          <a:p>
            <a:pPr>
              <a:buNone/>
            </a:pPr>
            <a:r>
              <a:rPr lang="ka-GE" sz="1400" dirty="0" smtClean="0"/>
              <a:t>შშმ პირების ელექტრონული რეესტრი</a:t>
            </a:r>
          </a:p>
          <a:p>
            <a:pPr>
              <a:buNone/>
            </a:pPr>
            <a:r>
              <a:rPr lang="ka-GE" sz="1400" dirty="0" smtClean="0"/>
              <a:t>კიბოს რეგისტრი</a:t>
            </a:r>
            <a:endParaRPr lang="ru-RU" sz="1400" dirty="0" smtClean="0"/>
          </a:p>
          <a:p>
            <a:pPr>
              <a:buNone/>
            </a:pPr>
            <a:r>
              <a:rPr lang="ka-GE" sz="1400" dirty="0" smtClean="0"/>
              <a:t>პირველადი ჯანდაცვის ელექტრონული სამედიცინო ჩანაწერების სისტემა </a:t>
            </a:r>
            <a:endParaRPr lang="en-US" sz="1400" dirty="0" smtClean="0"/>
          </a:p>
          <a:p>
            <a:pPr>
              <a:buNone/>
            </a:pPr>
            <a:r>
              <a:rPr lang="ka-GE" sz="1400" dirty="0" smtClean="0"/>
              <a:t>მოქალაქის პორტალი</a:t>
            </a: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endParaRPr lang="ru-RU" sz="1400" dirty="0" smtClean="0"/>
          </a:p>
          <a:p>
            <a:endParaRPr lang="ru-RU" sz="1400" dirty="0" smtClean="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dirty="0" smtClean="0"/>
              <a:t>ინფორმაციული ტექნოლოგიებისა და ანალიტიკის  დეპარტამენტის ანგარიში</a:t>
            </a:r>
            <a:r>
              <a:rPr lang="ka-GE" sz="1800" dirty="0" smtClean="0"/>
              <a:t>კოვიდ </a:t>
            </a:r>
            <a:r>
              <a:rPr lang="ka-GE" sz="1800" dirty="0" smtClean="0"/>
              <a:t>19-ის პირობებში განხორციელებული პროექტები</a:t>
            </a:r>
            <a:r>
              <a:rPr lang="ru-RU" dirty="0" smtClean="0"/>
              <a:t/>
            </a:r>
            <a:br>
              <a:rPr lang="ru-RU" dirty="0" smtClean="0"/>
            </a:br>
            <a:endParaRPr lang="ru-RU" dirty="0"/>
          </a:p>
        </p:txBody>
      </p:sp>
      <p:sp>
        <p:nvSpPr>
          <p:cNvPr id="3" name="Content Placeholder 2"/>
          <p:cNvSpPr>
            <a:spLocks noGrp="1"/>
          </p:cNvSpPr>
          <p:nvPr>
            <p:ph idx="1"/>
          </p:nvPr>
        </p:nvSpPr>
        <p:spPr/>
        <p:txBody>
          <a:bodyPr>
            <a:normAutofit/>
          </a:bodyPr>
          <a:lstStyle/>
          <a:p>
            <a:r>
              <a:rPr lang="ka-GE" sz="1400" dirty="0" smtClean="0"/>
              <a:t>ინფრასტქრუქტურისა და ელექტრონული სერვისების შექმნა.</a:t>
            </a:r>
            <a:endParaRPr lang="ru-RU" sz="1400" dirty="0" smtClean="0"/>
          </a:p>
          <a:p>
            <a:r>
              <a:rPr lang="ka-GE" sz="1400" dirty="0" smtClean="0"/>
              <a:t>ბიზნეს სექტორისთვის ეკონომიკური საქმიანობის აღდგენისთვის შექმნილი რეგისტრაციის სოფტი. შესაბამისი პროგრამული უზრუნველყოფისთვის საჭირო ინფრასტქრუქტურისა და ელექტრონული სერვისების შექმნა.</a:t>
            </a:r>
            <a:endParaRPr lang="ru-RU" sz="1400" dirty="0" smtClean="0"/>
          </a:p>
          <a:p>
            <a:r>
              <a:rPr lang="ka-GE" sz="1400" dirty="0" smtClean="0"/>
              <a:t>კოვიდ 19 ინფიცირებულთა რეგისტრაციის, კარანტინის, ცხელებისა და კოვიდ საწოლების რესურსების აღრიცხვის ელექტრონული სისტემა</a:t>
            </a:r>
            <a:endParaRPr lang="ru-RU" sz="1400" dirty="0" smtClean="0"/>
          </a:p>
          <a:p>
            <a:r>
              <a:rPr lang="ka-GE" sz="1400" dirty="0" smtClean="0"/>
              <a:t>კოვიდ 19 ლაბორატორიული კვლევებისა და შედეგების აღრიცხვის ელექტრონული სისტემა</a:t>
            </a:r>
            <a:endParaRPr lang="ru-RU" sz="1400" dirty="0" smtClean="0"/>
          </a:p>
          <a:p>
            <a:r>
              <a:rPr lang="ka-GE" sz="1400" dirty="0" smtClean="0"/>
              <a:t>საერთაშორისო სატვირთო გადაზიდვების განმახორციელებელი მძღოლების კონტროლის ელექტრონული სისტემა (მიმდინარეობს დეველოპინგის პროცესი).</a:t>
            </a:r>
            <a:endParaRPr lang="ru-RU" sz="1400" dirty="0" smtClean="0"/>
          </a:p>
          <a:p>
            <a:r>
              <a:rPr lang="ka-GE" sz="1400" dirty="0" smtClean="0"/>
              <a:t>“StopCovid” მობილური აპლიკაციის შექმნა (ავსტრიელ პარტნირებთან ერთად)</a:t>
            </a:r>
            <a:endParaRPr lang="ru-RU" sz="1400" dirty="0" smtClean="0"/>
          </a:p>
          <a:p>
            <a:r>
              <a:rPr lang="ka-GE" sz="1400" dirty="0" smtClean="0"/>
              <a:t>„გლობალური ფონდის“ მიერ სსიპ-საგანგებო სიტუაციების კოორდინაციისა და გადაუდებელი დახმარების ცენტრისთვის შეძენილი ტექნიკის ტექნიკური და სისტემური გამართვა </a:t>
            </a:r>
            <a:endParaRPr lang="ru-RU" sz="1400" dirty="0" smtClean="0"/>
          </a:p>
          <a:p>
            <a:r>
              <a:rPr lang="ka-GE" sz="1400" dirty="0" smtClean="0"/>
              <a:t>WHO-ს მოთხოვნით სპეციალური ვებგვერდის შექმნა</a:t>
            </a:r>
            <a:endParaRPr lang="ru-RU" sz="1400" dirty="0" smtClean="0"/>
          </a:p>
          <a:p>
            <a:r>
              <a:rPr lang="ka-GE" sz="1400" dirty="0" smtClean="0"/>
              <a:t>სამინისტროსა და დაქვემდებარებული  სამსახურების თანამშრომლების დისტანციურად მუშაობის ტექნოლოგიური უზრუნველყოფა</a:t>
            </a:r>
            <a:endParaRPr lang="ru-RU" sz="1400" dirty="0" smtClean="0"/>
          </a:p>
          <a:p>
            <a:r>
              <a:rPr lang="ka-GE" sz="1400" dirty="0" smtClean="0"/>
              <a:t>ვიდეო კონფერენციებისა და დისტანციური სამუშაო </a:t>
            </a:r>
            <a:r>
              <a:rPr lang="ka-GE" sz="1400" dirty="0" smtClean="0"/>
              <a:t>შეხვედრების</a:t>
            </a:r>
            <a:r>
              <a:rPr lang="en-US" sz="1400" dirty="0" smtClean="0"/>
              <a:t>   </a:t>
            </a:r>
            <a:r>
              <a:rPr lang="ka-GE" sz="1400" dirty="0" smtClean="0"/>
              <a:t>ორგანიზება</a:t>
            </a:r>
            <a:r>
              <a:rPr lang="en-US" sz="1400" dirty="0" smtClean="0"/>
              <a:t> </a:t>
            </a:r>
            <a:endParaRPr lang="ru-RU" sz="1400" dirty="0" smtClean="0"/>
          </a:p>
          <a:p>
            <a:endParaRPr lang="ru-RU"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600" dirty="0" smtClean="0"/>
              <a:t>ინფორმაციული ტექნოლოგიებისა და ანალიტიკის  დეპარტამენტის </a:t>
            </a:r>
            <a:r>
              <a:rPr lang="ka-GE" sz="1600" dirty="0" smtClean="0"/>
              <a:t>ანგარიში სხვა </a:t>
            </a:r>
            <a:r>
              <a:rPr lang="ka-GE" sz="1600" dirty="0" smtClean="0"/>
              <a:t>მნიშვნელოვანი პროექტები</a:t>
            </a:r>
            <a:r>
              <a:rPr lang="ru-RU" dirty="0" smtClean="0"/>
              <a:t/>
            </a:r>
            <a:br>
              <a:rPr lang="ru-RU" dirty="0" smtClean="0"/>
            </a:br>
            <a:endParaRPr lang="ru-RU" dirty="0"/>
          </a:p>
        </p:txBody>
      </p:sp>
      <p:sp>
        <p:nvSpPr>
          <p:cNvPr id="3" name="Content Placeholder 2"/>
          <p:cNvSpPr>
            <a:spLocks noGrp="1"/>
          </p:cNvSpPr>
          <p:nvPr>
            <p:ph idx="1"/>
          </p:nvPr>
        </p:nvSpPr>
        <p:spPr/>
        <p:txBody>
          <a:bodyPr>
            <a:normAutofit/>
          </a:bodyPr>
          <a:lstStyle/>
          <a:p>
            <a:r>
              <a:rPr lang="ka-GE" sz="1200" dirty="0" smtClean="0"/>
              <a:t>ელექტრონული </a:t>
            </a:r>
            <a:r>
              <a:rPr lang="ka-GE" sz="1200" dirty="0" smtClean="0"/>
              <a:t>ხელმოწერა</a:t>
            </a:r>
            <a:r>
              <a:rPr lang="en-US" sz="1200" dirty="0" smtClean="0"/>
              <a:t>;</a:t>
            </a:r>
          </a:p>
          <a:p>
            <a:r>
              <a:rPr lang="ka-GE" sz="1200" dirty="0" smtClean="0"/>
              <a:t>სასერვერო და საქსელო მონიტორინგის სისტემის(Zabix system) ფუნქციონალის შესწავლა, ჩვენს მოთხოვნებზე ადაპტირება, გამართვა და დანერგვა</a:t>
            </a:r>
            <a:endParaRPr lang="ru-RU" sz="1200" dirty="0" smtClean="0"/>
          </a:p>
          <a:p>
            <a:r>
              <a:rPr lang="ka-GE" sz="1200" dirty="0" smtClean="0"/>
              <a:t>სამინისტროს მოქალაქეთა მისაღების რეორგანიზაციის პროექტის ფარგლებში დეპარტამენტმა გათვალა საქსელო და ელექტროგაყვანილობის </a:t>
            </a:r>
            <a:r>
              <a:rPr lang="ka-GE" sz="1200" dirty="0" smtClean="0"/>
              <a:t>მოცულობები</a:t>
            </a:r>
            <a:r>
              <a:rPr lang="en-US" sz="1200" dirty="0" smtClean="0"/>
              <a:t> </a:t>
            </a:r>
            <a:r>
              <a:rPr lang="ka-GE" sz="1200" dirty="0" smtClean="0"/>
              <a:t>და შეუმუშავა საჭირო დოკუმენტაცია;</a:t>
            </a:r>
          </a:p>
          <a:p>
            <a:r>
              <a:rPr lang="ka-GE" sz="1200" dirty="0" smtClean="0"/>
              <a:t>ინფორმაციული უსაფრთხოებისა და პერსონალური მონაცემების დაცვის მიმართ მოთხოვნების შესრულების მონიტორინგი</a:t>
            </a:r>
            <a:endParaRPr lang="ru-RU" sz="1200" dirty="0" smtClean="0"/>
          </a:p>
          <a:p>
            <a:r>
              <a:rPr lang="ka-GE" sz="1200" dirty="0" smtClean="0"/>
              <a:t>სამინისტროს სერვერული ცენტრის განახლებისა და სარეზერვო სერვერული ცენტრის პროექტის რეალიზაციის ბოლო ეტაპი</a:t>
            </a:r>
            <a:endParaRPr lang="ru-RU" sz="1200" dirty="0" smtClean="0"/>
          </a:p>
          <a:p>
            <a:r>
              <a:rPr lang="ka-GE" sz="1200" dirty="0" smtClean="0"/>
              <a:t>საერთაშორისო ორგანიზაცია RIP-თან ხელშეკრულების ფარგლებში IP მისამართების რანგის გამოყოფა</a:t>
            </a:r>
            <a:endParaRPr lang="ru-RU" sz="1200" dirty="0" smtClean="0"/>
          </a:p>
          <a:p>
            <a:r>
              <a:rPr lang="ka-GE" sz="1200" dirty="0" smtClean="0"/>
              <a:t>სამინისტროს სერვერულ ცენტრებს შორის დახურული ოპტიკური კავშირის მოწყობა</a:t>
            </a:r>
            <a:endParaRPr lang="ru-RU" sz="1200" dirty="0" smtClean="0"/>
          </a:p>
          <a:p>
            <a:r>
              <a:rPr lang="ka-GE" sz="1200" dirty="0" smtClean="0"/>
              <a:t>ელექტრონული მონაცემების სამარქაფო სისტემის შექმნა</a:t>
            </a:r>
            <a:endParaRPr lang="ru-RU" sz="1200" dirty="0" smtClean="0"/>
          </a:p>
          <a:p>
            <a:r>
              <a:rPr lang="ka-GE" sz="1200" dirty="0" smtClean="0"/>
              <a:t>საფოსტო სერვერების ტექნოლოგიური და ინფორმაციული განახლების სამუშაოთა ორგანიზება და წარმართვა</a:t>
            </a:r>
            <a:endParaRPr lang="ru-RU" sz="1200" dirty="0" smtClean="0"/>
          </a:p>
          <a:p>
            <a:r>
              <a:rPr lang="ka-GE" sz="1200" dirty="0" smtClean="0"/>
              <a:t>სამინისტროსა და სამინისტროს სახელმწიფო კონტროლს დაქვემდებარებული საჯარო სამართლის იურიდიული პირების ინფორმაციული ტექნოლოგიების ინფრასტრუქტურის დაცვის გადაწყვეტილებების მოკვლევა, დანერგვა, განახლება და </a:t>
            </a:r>
            <a:r>
              <a:rPr lang="ka-GE" sz="1200" dirty="0" smtClean="0"/>
              <a:t>მონიტორინგი</a:t>
            </a:r>
          </a:p>
          <a:p>
            <a:r>
              <a:rPr lang="ka-GE" sz="1200" dirty="0" smtClean="0"/>
              <a:t>სამინისტროსა და სამინისტროს სახელმწიფო კონტროლს დაქვემდებარებული საჯარო სამართლის იურიდიული პირების საჭიროებებისთვის ინფორმაციული სისტემების, საქსელო და სერვერული ტექნოლოგიების  პროექტებისა და  ტექნიკური ამოცანების შემუშავების, განხორციელებისა და დანერგვის კოორდინაცია</a:t>
            </a:r>
            <a:endParaRPr lang="ru-RU" sz="1200" dirty="0" smtClean="0"/>
          </a:p>
          <a:p>
            <a:pPr>
              <a:buNone/>
            </a:pPr>
            <a:r>
              <a:rPr lang="ka-GE" sz="1400" b="1" dirty="0" smtClean="0"/>
              <a:t>წინადადებები??????????</a:t>
            </a:r>
            <a:endParaRPr lang="ru-RU" sz="1400" b="1" dirty="0" smtClean="0"/>
          </a:p>
          <a:p>
            <a:endParaRPr lang="ru-RU" sz="1200" dirty="0" smtClean="0"/>
          </a:p>
          <a:p>
            <a:endParaRPr lang="ru-RU"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 ცენტრალური აპარატის რეორგანიზაცია:</a:t>
            </a:r>
            <a:endParaRPr lang="en-US" sz="2400" b="1" dirty="0">
              <a:solidFill>
                <a:srgbClr val="00CC99"/>
              </a:solidFill>
            </a:endParaRPr>
          </a:p>
        </p:txBody>
      </p:sp>
      <p:sp>
        <p:nvSpPr>
          <p:cNvPr id="3" name="Content Placeholder 2"/>
          <p:cNvSpPr>
            <a:spLocks noGrp="1"/>
          </p:cNvSpPr>
          <p:nvPr>
            <p:ph idx="1"/>
          </p:nvPr>
        </p:nvSpPr>
        <p:spPr>
          <a:xfrm>
            <a:off x="1283678" y="1283677"/>
            <a:ext cx="9223130" cy="4633545"/>
          </a:xfrm>
        </p:spPr>
        <p:txBody>
          <a:bodyPr>
            <a:normAutofit/>
          </a:bodyPr>
          <a:lstStyle/>
          <a:p>
            <a:pPr marL="0" indent="0" algn="ctr">
              <a:lnSpc>
                <a:spcPct val="120000"/>
              </a:lnSpc>
              <a:buNone/>
            </a:pPr>
            <a:r>
              <a:rPr lang="ka-GE" sz="1800" b="1" dirty="0"/>
              <a:t>შრომის პირობების ინსპექტირების დეპარტამენტი:</a:t>
            </a:r>
            <a:endParaRPr lang="ka-GE" sz="1800" b="1" dirty="0" smtClean="0"/>
          </a:p>
          <a:p>
            <a:pPr algn="just">
              <a:lnSpc>
                <a:spcPct val="120000"/>
              </a:lnSpc>
              <a:buFont typeface="Wingdings" panose="05000000000000000000" pitchFamily="2" charset="2"/>
              <a:buChar char="Ø"/>
            </a:pPr>
            <a:r>
              <a:rPr lang="ka-GE" sz="1400" dirty="0"/>
              <a:t>ინსპექტირების სამმართველო;</a:t>
            </a:r>
            <a:endParaRPr lang="ka-GE" sz="1400" dirty="0" smtClean="0"/>
          </a:p>
          <a:p>
            <a:pPr algn="just">
              <a:lnSpc>
                <a:spcPct val="120000"/>
              </a:lnSpc>
              <a:buFont typeface="Wingdings" panose="05000000000000000000" pitchFamily="2" charset="2"/>
              <a:buChar char="Ø"/>
            </a:pPr>
            <a:r>
              <a:rPr lang="ka-GE" sz="1400" dirty="0"/>
              <a:t>მონიტორინგისა და ზედამხედველობის სამმართველო;</a:t>
            </a:r>
            <a:endParaRPr lang="ka-GE" sz="1400" dirty="0" smtClean="0"/>
          </a:p>
          <a:p>
            <a:pPr marL="0" indent="0" algn="just">
              <a:lnSpc>
                <a:spcPct val="120000"/>
              </a:lnSpc>
              <a:buNone/>
            </a:pPr>
            <a:endParaRPr lang="ka-GE" sz="1400" dirty="0" smtClean="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113211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 ცენტრალური აპარატის ფუნქცია:</a:t>
            </a:r>
            <a:endParaRPr lang="en-US" sz="2400" b="1" dirty="0">
              <a:solidFill>
                <a:srgbClr val="00CC99"/>
              </a:solidFill>
            </a:endParaRPr>
          </a:p>
        </p:txBody>
      </p:sp>
      <p:sp>
        <p:nvSpPr>
          <p:cNvPr id="3" name="Content Placeholder 2"/>
          <p:cNvSpPr>
            <a:spLocks noGrp="1"/>
          </p:cNvSpPr>
          <p:nvPr>
            <p:ph idx="1"/>
          </p:nvPr>
        </p:nvSpPr>
        <p:spPr>
          <a:xfrm>
            <a:off x="1283678" y="1327638"/>
            <a:ext cx="9223130" cy="4985239"/>
          </a:xfrm>
        </p:spPr>
        <p:txBody>
          <a:bodyPr>
            <a:normAutofit fontScale="85000" lnSpcReduction="10000"/>
          </a:bodyPr>
          <a:lstStyle/>
          <a:p>
            <a:pPr marL="0" indent="0" algn="just">
              <a:lnSpc>
                <a:spcPct val="120000"/>
              </a:lnSpc>
              <a:buNone/>
            </a:pPr>
            <a:endParaRPr lang="ka-GE" sz="1800" dirty="0" smtClean="0">
              <a:latin typeface="+mj-lt"/>
            </a:endParaRPr>
          </a:p>
          <a:p>
            <a:pPr marL="0" indent="0" algn="just">
              <a:lnSpc>
                <a:spcPct val="120000"/>
              </a:lnSpc>
              <a:buNone/>
            </a:pPr>
            <a:r>
              <a:rPr lang="en-US" sz="1400" dirty="0" err="1">
                <a:latin typeface="Sylfaen" panose="010A0502050306030303" pitchFamily="18" charset="0"/>
              </a:rPr>
              <a:t>სამინისტრო</a:t>
            </a:r>
            <a:r>
              <a:rPr lang="en-US" sz="1400" dirty="0">
                <a:latin typeface="Sylfaen" panose="010A0502050306030303" pitchFamily="18" charset="0"/>
              </a:rPr>
              <a:t> </a:t>
            </a:r>
            <a:r>
              <a:rPr lang="en-US" sz="1400" dirty="0" err="1" smtClean="0">
                <a:latin typeface="Sylfaen" panose="010A0502050306030303" pitchFamily="18" charset="0"/>
              </a:rPr>
              <a:t>არის</a:t>
            </a:r>
            <a:r>
              <a:rPr lang="en-US" sz="1400" dirty="0" smtClean="0">
                <a:latin typeface="Sylfaen" panose="010A0502050306030303" pitchFamily="18" charset="0"/>
              </a:rPr>
              <a:t> </a:t>
            </a:r>
            <a:r>
              <a:rPr lang="en-US" sz="1400" dirty="0" err="1">
                <a:latin typeface="Sylfaen" panose="010A0502050306030303" pitchFamily="18" charset="0"/>
              </a:rPr>
              <a:t>საქართველოს</a:t>
            </a:r>
            <a:r>
              <a:rPr lang="en-US" sz="1400" dirty="0">
                <a:latin typeface="Sylfaen" panose="010A0502050306030303" pitchFamily="18" charset="0"/>
              </a:rPr>
              <a:t> </a:t>
            </a:r>
            <a:r>
              <a:rPr lang="en-US" sz="1400" dirty="0" err="1">
                <a:latin typeface="Sylfaen" panose="010A0502050306030303" pitchFamily="18" charset="0"/>
              </a:rPr>
              <a:t>კონსტიტუციისა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საქართველოს</a:t>
            </a:r>
            <a:r>
              <a:rPr lang="en-US" sz="1400" dirty="0">
                <a:latin typeface="Sylfaen" panose="010A0502050306030303" pitchFamily="18" charset="0"/>
              </a:rPr>
              <a:t> </a:t>
            </a:r>
            <a:r>
              <a:rPr lang="en-US" sz="1400" dirty="0" err="1">
                <a:latin typeface="Sylfaen" panose="010A0502050306030303" pitchFamily="18" charset="0"/>
              </a:rPr>
              <a:t>მთავრობის</a:t>
            </a:r>
            <a:r>
              <a:rPr lang="en-US" sz="1400" dirty="0">
                <a:latin typeface="Sylfaen" panose="010A0502050306030303" pitchFamily="18" charset="0"/>
              </a:rPr>
              <a:t> </a:t>
            </a:r>
            <a:r>
              <a:rPr lang="en-US" sz="1400" dirty="0" err="1">
                <a:latin typeface="Sylfaen" panose="010A0502050306030303" pitchFamily="18" charset="0"/>
              </a:rPr>
              <a:t>სტრუქტურის</a:t>
            </a:r>
            <a:r>
              <a:rPr lang="en-US" sz="1400" dirty="0">
                <a:latin typeface="Sylfaen" panose="010A0502050306030303" pitchFamily="18" charset="0"/>
              </a:rPr>
              <a:t>, </a:t>
            </a:r>
            <a:r>
              <a:rPr lang="en-US" sz="1400" dirty="0" err="1">
                <a:latin typeface="Sylfaen" panose="010A0502050306030303" pitchFamily="18" charset="0"/>
              </a:rPr>
              <a:t>უფლებამოსილებისა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საქმიანობის</a:t>
            </a:r>
            <a:r>
              <a:rPr lang="en-US" sz="1400" dirty="0">
                <a:latin typeface="Sylfaen" panose="010A0502050306030303" pitchFamily="18" charset="0"/>
              </a:rPr>
              <a:t> </a:t>
            </a:r>
            <a:r>
              <a:rPr lang="en-US" sz="1400" dirty="0" err="1">
                <a:latin typeface="Sylfaen" panose="010A0502050306030303" pitchFamily="18" charset="0"/>
              </a:rPr>
              <a:t>წესის</a:t>
            </a:r>
            <a:r>
              <a:rPr lang="en-US" sz="1400" dirty="0">
                <a:latin typeface="Sylfaen" panose="010A0502050306030303" pitchFamily="18" charset="0"/>
              </a:rPr>
              <a:t> </a:t>
            </a:r>
            <a:r>
              <a:rPr lang="en-US" sz="1400" dirty="0" err="1">
                <a:latin typeface="Sylfaen" panose="010A0502050306030303" pitchFamily="18" charset="0"/>
              </a:rPr>
              <a:t>შესახებ</a:t>
            </a:r>
            <a:r>
              <a:rPr lang="en-US" sz="1400" dirty="0">
                <a:latin typeface="Sylfaen" panose="010A0502050306030303" pitchFamily="18" charset="0"/>
              </a:rPr>
              <a:t>“ </a:t>
            </a:r>
            <a:r>
              <a:rPr lang="en-US" sz="1400" dirty="0" err="1">
                <a:latin typeface="Sylfaen" panose="010A0502050306030303" pitchFamily="18" charset="0"/>
              </a:rPr>
              <a:t>საქართველოს</a:t>
            </a:r>
            <a:r>
              <a:rPr lang="en-US" sz="1400" dirty="0">
                <a:latin typeface="Sylfaen" panose="010A0502050306030303" pitchFamily="18" charset="0"/>
              </a:rPr>
              <a:t> </a:t>
            </a:r>
            <a:r>
              <a:rPr lang="en-US" sz="1400" dirty="0" err="1">
                <a:latin typeface="Sylfaen" panose="010A0502050306030303" pitchFamily="18" charset="0"/>
              </a:rPr>
              <a:t>კანონის</a:t>
            </a:r>
            <a:r>
              <a:rPr lang="en-US" sz="1400" dirty="0">
                <a:latin typeface="Sylfaen" panose="010A0502050306030303" pitchFamily="18" charset="0"/>
              </a:rPr>
              <a:t> </a:t>
            </a:r>
            <a:r>
              <a:rPr lang="en-US" sz="1400" dirty="0" err="1">
                <a:latin typeface="Sylfaen" panose="010A0502050306030303" pitchFamily="18" charset="0"/>
              </a:rPr>
              <a:t>შესაბამისად</a:t>
            </a:r>
            <a:r>
              <a:rPr lang="en-US" sz="1400" dirty="0">
                <a:latin typeface="Sylfaen" panose="010A0502050306030303" pitchFamily="18" charset="0"/>
              </a:rPr>
              <a:t> </a:t>
            </a:r>
            <a:r>
              <a:rPr lang="en-US" sz="1400" dirty="0" err="1">
                <a:latin typeface="Sylfaen" panose="010A0502050306030303" pitchFamily="18" charset="0"/>
              </a:rPr>
              <a:t>შექმნილი</a:t>
            </a:r>
            <a:r>
              <a:rPr lang="en-US" sz="1400" dirty="0">
                <a:latin typeface="Sylfaen" panose="010A0502050306030303" pitchFamily="18" charset="0"/>
              </a:rPr>
              <a:t> </a:t>
            </a:r>
            <a:r>
              <a:rPr lang="en-US" sz="1400" dirty="0" err="1">
                <a:latin typeface="Sylfaen" panose="010A0502050306030303" pitchFamily="18" charset="0"/>
              </a:rPr>
              <a:t>აღმასრულებელი</a:t>
            </a:r>
            <a:r>
              <a:rPr lang="en-US" sz="1400" dirty="0">
                <a:latin typeface="Sylfaen" panose="010A0502050306030303" pitchFamily="18" charset="0"/>
              </a:rPr>
              <a:t> </a:t>
            </a:r>
            <a:r>
              <a:rPr lang="en-US" sz="1400" dirty="0" err="1">
                <a:latin typeface="Sylfaen" panose="010A0502050306030303" pitchFamily="18" charset="0"/>
              </a:rPr>
              <a:t>ხელისუფლების</a:t>
            </a:r>
            <a:r>
              <a:rPr lang="en-US" sz="1400" dirty="0">
                <a:latin typeface="Sylfaen" panose="010A0502050306030303" pitchFamily="18" charset="0"/>
              </a:rPr>
              <a:t> </a:t>
            </a:r>
            <a:r>
              <a:rPr lang="en-US" sz="1400" dirty="0" err="1">
                <a:latin typeface="Sylfaen" panose="010A0502050306030303" pitchFamily="18" charset="0"/>
              </a:rPr>
              <a:t>დაწესებულება</a:t>
            </a:r>
            <a:r>
              <a:rPr lang="en-US" sz="1400" dirty="0">
                <a:latin typeface="Sylfaen" panose="010A0502050306030303" pitchFamily="18" charset="0"/>
              </a:rPr>
              <a:t>, </a:t>
            </a:r>
            <a:r>
              <a:rPr lang="en-US" sz="1400" dirty="0" err="1">
                <a:latin typeface="Sylfaen" panose="010A0502050306030303" pitchFamily="18" charset="0"/>
              </a:rPr>
              <a:t>რომელიც</a:t>
            </a:r>
            <a:r>
              <a:rPr lang="en-US" sz="1400" dirty="0">
                <a:latin typeface="Sylfaen" panose="010A0502050306030303" pitchFamily="18" charset="0"/>
              </a:rPr>
              <a:t> </a:t>
            </a:r>
            <a:r>
              <a:rPr lang="en-US" sz="1400" dirty="0" err="1">
                <a:latin typeface="Sylfaen" panose="010A0502050306030303" pitchFamily="18" charset="0"/>
              </a:rPr>
              <a:t>ოკუპირებული</a:t>
            </a:r>
            <a:r>
              <a:rPr lang="en-US" sz="1400" dirty="0">
                <a:latin typeface="Sylfaen" panose="010A0502050306030303" pitchFamily="18" charset="0"/>
              </a:rPr>
              <a:t> </a:t>
            </a:r>
            <a:r>
              <a:rPr lang="en-US" sz="1400" dirty="0" err="1">
                <a:latin typeface="Sylfaen" panose="010A0502050306030303" pitchFamily="18" charset="0"/>
              </a:rPr>
              <a:t>ტერიტორიებიდან</a:t>
            </a:r>
            <a:r>
              <a:rPr lang="en-US" sz="1400" dirty="0">
                <a:latin typeface="Sylfaen" panose="010A0502050306030303" pitchFamily="18" charset="0"/>
              </a:rPr>
              <a:t> </a:t>
            </a:r>
            <a:r>
              <a:rPr lang="en-US" sz="1400" dirty="0" err="1">
                <a:latin typeface="Sylfaen" panose="010A0502050306030303" pitchFamily="18" charset="0"/>
              </a:rPr>
              <a:t>იძულებით</a:t>
            </a:r>
            <a:r>
              <a:rPr lang="en-US" sz="1400" dirty="0">
                <a:latin typeface="Sylfaen" panose="010A0502050306030303" pitchFamily="18" charset="0"/>
              </a:rPr>
              <a:t> </a:t>
            </a:r>
            <a:r>
              <a:rPr lang="en-US" sz="1400" dirty="0" err="1">
                <a:latin typeface="Sylfaen" panose="010A0502050306030303" pitchFamily="18" charset="0"/>
              </a:rPr>
              <a:t>გადაადგილებულ</a:t>
            </a:r>
            <a:r>
              <a:rPr lang="en-US" sz="1400" dirty="0">
                <a:latin typeface="Sylfaen" panose="010A0502050306030303" pitchFamily="18" charset="0"/>
              </a:rPr>
              <a:t> </a:t>
            </a:r>
            <a:r>
              <a:rPr lang="en-US" sz="1400" dirty="0" err="1">
                <a:latin typeface="Sylfaen" panose="010A0502050306030303" pitchFamily="18" charset="0"/>
              </a:rPr>
              <a:t>პირთა</a:t>
            </a:r>
            <a:r>
              <a:rPr lang="en-US" sz="1400" dirty="0">
                <a:latin typeface="Sylfaen" panose="010A0502050306030303" pitchFamily="18" charset="0"/>
              </a:rPr>
              <a:t> – </a:t>
            </a:r>
            <a:r>
              <a:rPr lang="en-US" sz="1400" dirty="0" err="1" smtClean="0">
                <a:latin typeface="Sylfaen" panose="010A0502050306030303" pitchFamily="18" charset="0"/>
              </a:rPr>
              <a:t>დევნილთა</a:t>
            </a:r>
            <a:r>
              <a:rPr lang="en-US" sz="1400" dirty="0" smtClean="0">
                <a:latin typeface="Sylfaen" panose="010A0502050306030303" pitchFamily="18" charset="0"/>
              </a:rPr>
              <a:t>, </a:t>
            </a:r>
            <a:r>
              <a:rPr lang="en-US" sz="1400" dirty="0" err="1">
                <a:latin typeface="Sylfaen" panose="010A0502050306030303" pitchFamily="18" charset="0"/>
              </a:rPr>
              <a:t>შრომის</a:t>
            </a:r>
            <a:r>
              <a:rPr lang="en-US" sz="1400" dirty="0">
                <a:latin typeface="Sylfaen" panose="010A0502050306030303" pitchFamily="18" charset="0"/>
              </a:rPr>
              <a:t>, </a:t>
            </a:r>
            <a:r>
              <a:rPr lang="en-US" sz="1400" dirty="0" err="1">
                <a:latin typeface="Sylfaen" panose="010A0502050306030303" pitchFamily="18" charset="0"/>
              </a:rPr>
              <a:t>ჯანმრთელობისა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სოციალური</a:t>
            </a:r>
            <a:r>
              <a:rPr lang="en-US" sz="1400" dirty="0">
                <a:latin typeface="Sylfaen" panose="010A0502050306030303" pitchFamily="18" charset="0"/>
              </a:rPr>
              <a:t> </a:t>
            </a:r>
            <a:r>
              <a:rPr lang="en-US" sz="1400" dirty="0" err="1">
                <a:latin typeface="Sylfaen" panose="010A0502050306030303" pitchFamily="18" charset="0"/>
              </a:rPr>
              <a:t>დაცვის</a:t>
            </a:r>
            <a:r>
              <a:rPr lang="en-US" sz="1400" dirty="0">
                <a:latin typeface="Sylfaen" panose="010A0502050306030303" pitchFamily="18" charset="0"/>
              </a:rPr>
              <a:t> </a:t>
            </a:r>
            <a:r>
              <a:rPr lang="en-US" sz="1400" dirty="0" err="1">
                <a:latin typeface="Sylfaen" panose="010A0502050306030303" pitchFamily="18" charset="0"/>
              </a:rPr>
              <a:t>სფეროში</a:t>
            </a:r>
            <a:r>
              <a:rPr lang="en-US" sz="1400" dirty="0">
                <a:latin typeface="Sylfaen" panose="010A0502050306030303" pitchFamily="18" charset="0"/>
              </a:rPr>
              <a:t> </a:t>
            </a:r>
            <a:r>
              <a:rPr lang="en-US" sz="1400" dirty="0" err="1">
                <a:latin typeface="Sylfaen" panose="010A0502050306030303" pitchFamily="18" charset="0"/>
              </a:rPr>
              <a:t>უზრუნველყოფს</a:t>
            </a:r>
            <a:r>
              <a:rPr lang="en-US" sz="1400" dirty="0">
                <a:latin typeface="Sylfaen" panose="010A0502050306030303" pitchFamily="18" charset="0"/>
              </a:rPr>
              <a:t> </a:t>
            </a:r>
            <a:r>
              <a:rPr lang="en-US" sz="1400" dirty="0" err="1">
                <a:latin typeface="Sylfaen" panose="010A0502050306030303" pitchFamily="18" charset="0"/>
              </a:rPr>
              <a:t>სახელმწიფო</a:t>
            </a:r>
            <a:r>
              <a:rPr lang="en-US" sz="1400" dirty="0">
                <a:latin typeface="Sylfaen" panose="010A0502050306030303" pitchFamily="18" charset="0"/>
              </a:rPr>
              <a:t> </a:t>
            </a:r>
            <a:r>
              <a:rPr lang="en-US" sz="1400" dirty="0" err="1">
                <a:latin typeface="Sylfaen" panose="010A0502050306030303" pitchFamily="18" charset="0"/>
              </a:rPr>
              <a:t>მმართველობისა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სახელმწიფო</a:t>
            </a:r>
            <a:r>
              <a:rPr lang="en-US" sz="1400" dirty="0">
                <a:latin typeface="Sylfaen" panose="010A0502050306030303" pitchFamily="18" charset="0"/>
              </a:rPr>
              <a:t> </a:t>
            </a:r>
            <a:r>
              <a:rPr lang="en-US" sz="1400" dirty="0" err="1">
                <a:latin typeface="Sylfaen" panose="010A0502050306030303" pitchFamily="18" charset="0"/>
              </a:rPr>
              <a:t>პოლიტიკის</a:t>
            </a:r>
            <a:r>
              <a:rPr lang="en-US" sz="1400" dirty="0">
                <a:latin typeface="Sylfaen" panose="010A0502050306030303" pitchFamily="18" charset="0"/>
              </a:rPr>
              <a:t> </a:t>
            </a:r>
            <a:r>
              <a:rPr lang="en-US" sz="1400" dirty="0" err="1">
                <a:latin typeface="Sylfaen" panose="010A0502050306030303" pitchFamily="18" charset="0"/>
              </a:rPr>
              <a:t>განხორციელებას</a:t>
            </a:r>
            <a:r>
              <a:rPr lang="en-US" sz="1400" dirty="0">
                <a:latin typeface="Sylfaen" panose="010A0502050306030303" pitchFamily="18" charset="0"/>
              </a:rPr>
              <a:t>.</a:t>
            </a:r>
          </a:p>
          <a:p>
            <a:pPr marL="0" indent="0" algn="just">
              <a:lnSpc>
                <a:spcPct val="120000"/>
              </a:lnSpc>
              <a:buNone/>
            </a:pPr>
            <a:r>
              <a:rPr lang="en-US" sz="1400" dirty="0" err="1" smtClean="0">
                <a:latin typeface="Sylfaen" panose="010A0502050306030303" pitchFamily="18" charset="0"/>
              </a:rPr>
              <a:t>სამინისტრო</a:t>
            </a:r>
            <a:r>
              <a:rPr lang="en-US" sz="1400" dirty="0" smtClean="0">
                <a:latin typeface="Sylfaen" panose="010A0502050306030303" pitchFamily="18" charset="0"/>
              </a:rPr>
              <a:t> </a:t>
            </a:r>
            <a:r>
              <a:rPr lang="en-US" sz="1400" dirty="0" err="1">
                <a:latin typeface="Sylfaen" panose="010A0502050306030303" pitchFamily="18" charset="0"/>
              </a:rPr>
              <a:t>თავის</a:t>
            </a:r>
            <a:r>
              <a:rPr lang="en-US" sz="1400" dirty="0">
                <a:latin typeface="Sylfaen" panose="010A0502050306030303" pitchFamily="18" charset="0"/>
              </a:rPr>
              <a:t> </a:t>
            </a:r>
            <a:r>
              <a:rPr lang="en-US" sz="1400" dirty="0" err="1">
                <a:latin typeface="Sylfaen" panose="010A0502050306030303" pitchFamily="18" charset="0"/>
              </a:rPr>
              <a:t>უფლებამოსილებებს</a:t>
            </a:r>
            <a:r>
              <a:rPr lang="en-US" sz="1400" dirty="0">
                <a:latin typeface="Sylfaen" panose="010A0502050306030303" pitchFamily="18" charset="0"/>
              </a:rPr>
              <a:t> </a:t>
            </a:r>
            <a:r>
              <a:rPr lang="en-US" sz="1400" dirty="0" err="1">
                <a:latin typeface="Sylfaen" panose="010A0502050306030303" pitchFamily="18" charset="0"/>
              </a:rPr>
              <a:t>ახორციელებს</a:t>
            </a:r>
            <a:r>
              <a:rPr lang="en-US" sz="1400" dirty="0">
                <a:latin typeface="Sylfaen" panose="010A0502050306030303" pitchFamily="18" charset="0"/>
              </a:rPr>
              <a:t> </a:t>
            </a:r>
            <a:r>
              <a:rPr lang="en-US" sz="1400" dirty="0" err="1">
                <a:latin typeface="Sylfaen" panose="010A0502050306030303" pitchFamily="18" charset="0"/>
              </a:rPr>
              <a:t>ცენტრალური</a:t>
            </a:r>
            <a:r>
              <a:rPr lang="en-US" sz="1400" dirty="0">
                <a:latin typeface="Sylfaen" panose="010A0502050306030303" pitchFamily="18" charset="0"/>
              </a:rPr>
              <a:t> </a:t>
            </a:r>
            <a:r>
              <a:rPr lang="en-US" sz="1400" dirty="0" err="1">
                <a:latin typeface="Sylfaen" panose="010A0502050306030303" pitchFamily="18" charset="0"/>
              </a:rPr>
              <a:t>აპარატისა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მის</a:t>
            </a:r>
            <a:r>
              <a:rPr lang="en-US" sz="1400" dirty="0">
                <a:latin typeface="Sylfaen" panose="010A0502050306030303" pitchFamily="18" charset="0"/>
              </a:rPr>
              <a:t> </a:t>
            </a:r>
            <a:r>
              <a:rPr lang="en-US" sz="1400" dirty="0" err="1">
                <a:latin typeface="Sylfaen" panose="010A0502050306030303" pitchFamily="18" charset="0"/>
              </a:rPr>
              <a:t>სახელმწიფო</a:t>
            </a:r>
            <a:r>
              <a:rPr lang="en-US" sz="1400" dirty="0">
                <a:latin typeface="Sylfaen" panose="010A0502050306030303" pitchFamily="18" charset="0"/>
              </a:rPr>
              <a:t> </a:t>
            </a:r>
            <a:r>
              <a:rPr lang="en-US" sz="1400" dirty="0" err="1">
                <a:latin typeface="Sylfaen" panose="010A0502050306030303" pitchFamily="18" charset="0"/>
              </a:rPr>
              <a:t>კონტროლს</a:t>
            </a:r>
            <a:r>
              <a:rPr lang="en-US" sz="1400" dirty="0">
                <a:latin typeface="Sylfaen" panose="010A0502050306030303" pitchFamily="18" charset="0"/>
              </a:rPr>
              <a:t> </a:t>
            </a:r>
            <a:r>
              <a:rPr lang="en-US" sz="1400" dirty="0" err="1">
                <a:latin typeface="Sylfaen" panose="010A0502050306030303" pitchFamily="18" charset="0"/>
              </a:rPr>
              <a:t>დაქვემდებარებული</a:t>
            </a:r>
            <a:r>
              <a:rPr lang="en-US" sz="1400" dirty="0">
                <a:latin typeface="Sylfaen" panose="010A0502050306030303" pitchFamily="18" charset="0"/>
              </a:rPr>
              <a:t> </a:t>
            </a:r>
            <a:r>
              <a:rPr lang="en-US" sz="1400" dirty="0" err="1">
                <a:latin typeface="Sylfaen" panose="010A0502050306030303" pitchFamily="18" charset="0"/>
              </a:rPr>
              <a:t>საჯარო</a:t>
            </a:r>
            <a:r>
              <a:rPr lang="en-US" sz="1400" dirty="0">
                <a:latin typeface="Sylfaen" panose="010A0502050306030303" pitchFamily="18" charset="0"/>
              </a:rPr>
              <a:t> </a:t>
            </a:r>
            <a:r>
              <a:rPr lang="en-US" sz="1400" dirty="0" err="1">
                <a:latin typeface="Sylfaen" panose="010A0502050306030303" pitchFamily="18" charset="0"/>
              </a:rPr>
              <a:t>სამართლის</a:t>
            </a:r>
            <a:r>
              <a:rPr lang="en-US" sz="1400" dirty="0">
                <a:latin typeface="Sylfaen" panose="010A0502050306030303" pitchFamily="18" charset="0"/>
              </a:rPr>
              <a:t> </a:t>
            </a:r>
            <a:r>
              <a:rPr lang="en-US" sz="1400" dirty="0" err="1">
                <a:latin typeface="Sylfaen" panose="010A0502050306030303" pitchFamily="18" charset="0"/>
              </a:rPr>
              <a:t>იურიდიული</a:t>
            </a:r>
            <a:r>
              <a:rPr lang="en-US" sz="1400" dirty="0">
                <a:latin typeface="Sylfaen" panose="010A0502050306030303" pitchFamily="18" charset="0"/>
              </a:rPr>
              <a:t> </a:t>
            </a:r>
            <a:r>
              <a:rPr lang="en-US" sz="1400" dirty="0" err="1">
                <a:latin typeface="Sylfaen" panose="010A0502050306030303" pitchFamily="18" charset="0"/>
              </a:rPr>
              <a:t>პირების</a:t>
            </a:r>
            <a:r>
              <a:rPr lang="en-US" sz="1400" dirty="0">
                <a:latin typeface="Sylfaen" panose="010A0502050306030303" pitchFamily="18" charset="0"/>
              </a:rPr>
              <a:t> </a:t>
            </a:r>
            <a:r>
              <a:rPr lang="en-US" sz="1400" dirty="0" err="1">
                <a:latin typeface="Sylfaen" panose="010A0502050306030303" pitchFamily="18" charset="0"/>
              </a:rPr>
              <a:t>მეშვეობით</a:t>
            </a:r>
            <a:r>
              <a:rPr lang="en-US" sz="1400" dirty="0">
                <a:latin typeface="Sylfaen" panose="010A0502050306030303" pitchFamily="18" charset="0"/>
              </a:rPr>
              <a:t>.  </a:t>
            </a:r>
            <a:r>
              <a:rPr lang="en-US" sz="1400" dirty="0" err="1">
                <a:latin typeface="Sylfaen" panose="010A0502050306030303" pitchFamily="18" charset="0"/>
              </a:rPr>
              <a:t>სამინისტროს</a:t>
            </a:r>
            <a:r>
              <a:rPr lang="en-US" sz="1400" dirty="0">
                <a:latin typeface="Sylfaen" panose="010A0502050306030303" pitchFamily="18" charset="0"/>
              </a:rPr>
              <a:t> </a:t>
            </a:r>
            <a:r>
              <a:rPr lang="en-US" sz="1400" dirty="0" err="1">
                <a:latin typeface="Sylfaen" panose="010A0502050306030303" pitchFamily="18" charset="0"/>
              </a:rPr>
              <a:t>საჯარო</a:t>
            </a:r>
            <a:r>
              <a:rPr lang="en-US" sz="1400" dirty="0">
                <a:latin typeface="Sylfaen" panose="010A0502050306030303" pitchFamily="18" charset="0"/>
              </a:rPr>
              <a:t> </a:t>
            </a:r>
            <a:r>
              <a:rPr lang="en-US" sz="1400" dirty="0" err="1">
                <a:latin typeface="Sylfaen" panose="010A0502050306030303" pitchFamily="18" charset="0"/>
              </a:rPr>
              <a:t>სამართლის</a:t>
            </a:r>
            <a:r>
              <a:rPr lang="en-US" sz="1400" dirty="0">
                <a:latin typeface="Sylfaen" panose="010A0502050306030303" pitchFamily="18" charset="0"/>
              </a:rPr>
              <a:t> </a:t>
            </a:r>
            <a:r>
              <a:rPr lang="en-US" sz="1400" dirty="0" err="1">
                <a:latin typeface="Sylfaen" panose="010A0502050306030303" pitchFamily="18" charset="0"/>
              </a:rPr>
              <a:t>იურიდიული</a:t>
            </a:r>
            <a:r>
              <a:rPr lang="en-US" sz="1400" dirty="0">
                <a:latin typeface="Sylfaen" panose="010A0502050306030303" pitchFamily="18" charset="0"/>
              </a:rPr>
              <a:t> </a:t>
            </a:r>
            <a:r>
              <a:rPr lang="en-US" sz="1400" dirty="0" err="1">
                <a:latin typeface="Sylfaen" panose="010A0502050306030303" pitchFamily="18" charset="0"/>
              </a:rPr>
              <a:t>პირები</a:t>
            </a:r>
            <a:r>
              <a:rPr lang="en-US" sz="1400" dirty="0">
                <a:latin typeface="Sylfaen" panose="010A0502050306030303" pitchFamily="18" charset="0"/>
              </a:rPr>
              <a:t> </a:t>
            </a:r>
            <a:r>
              <a:rPr lang="en-US" sz="1400" dirty="0" err="1">
                <a:latin typeface="Sylfaen" panose="010A0502050306030303" pitchFamily="18" charset="0"/>
              </a:rPr>
              <a:t>ანგარიშვალდებულები</a:t>
            </a:r>
            <a:r>
              <a:rPr lang="en-US" sz="1400" dirty="0">
                <a:latin typeface="Sylfaen" panose="010A0502050306030303" pitchFamily="18" charset="0"/>
              </a:rPr>
              <a:t> </a:t>
            </a:r>
            <a:r>
              <a:rPr lang="en-US" sz="1400" dirty="0" err="1">
                <a:latin typeface="Sylfaen" panose="010A0502050306030303" pitchFamily="18" charset="0"/>
              </a:rPr>
              <a:t>არიან</a:t>
            </a:r>
            <a:r>
              <a:rPr lang="en-US" sz="1400" dirty="0">
                <a:latin typeface="Sylfaen" panose="010A0502050306030303" pitchFamily="18" charset="0"/>
              </a:rPr>
              <a:t> </a:t>
            </a:r>
            <a:r>
              <a:rPr lang="en-US" sz="1400" dirty="0" err="1">
                <a:latin typeface="Sylfaen" panose="010A0502050306030303" pitchFamily="18" charset="0"/>
              </a:rPr>
              <a:t>სამინისტროს</a:t>
            </a:r>
            <a:r>
              <a:rPr lang="en-US" sz="1400" dirty="0">
                <a:latin typeface="Sylfaen" panose="010A0502050306030303" pitchFamily="18" charset="0"/>
              </a:rPr>
              <a:t> </a:t>
            </a:r>
            <a:r>
              <a:rPr lang="en-US" sz="1400" dirty="0" err="1">
                <a:latin typeface="Sylfaen" panose="010A0502050306030303" pitchFamily="18" charset="0"/>
              </a:rPr>
              <a:t>შესაბამის</a:t>
            </a:r>
            <a:r>
              <a:rPr lang="en-US" sz="1400" dirty="0">
                <a:latin typeface="Sylfaen" panose="010A0502050306030303" pitchFamily="18" charset="0"/>
              </a:rPr>
              <a:t> </a:t>
            </a:r>
            <a:r>
              <a:rPr lang="en-US" sz="1400" dirty="0" err="1">
                <a:latin typeface="Sylfaen" panose="010A0502050306030303" pitchFamily="18" charset="0"/>
              </a:rPr>
              <a:t>სამსახურებთან</a:t>
            </a:r>
            <a:r>
              <a:rPr lang="en-US" sz="1400" dirty="0">
                <a:latin typeface="Sylfaen" panose="010A0502050306030303" pitchFamily="18" charset="0"/>
              </a:rPr>
              <a:t>. </a:t>
            </a:r>
            <a:r>
              <a:rPr lang="en-US" sz="1400" dirty="0" err="1">
                <a:latin typeface="Sylfaen" panose="010A0502050306030303" pitchFamily="18" charset="0"/>
              </a:rPr>
              <a:t>ინფორმაციული</a:t>
            </a:r>
            <a:r>
              <a:rPr lang="en-US" sz="1400" dirty="0">
                <a:latin typeface="Sylfaen" panose="010A0502050306030303" pitchFamily="18" charset="0"/>
              </a:rPr>
              <a:t> </a:t>
            </a:r>
            <a:r>
              <a:rPr lang="en-US" sz="1400" dirty="0" err="1">
                <a:latin typeface="Sylfaen" panose="010A0502050306030303" pitchFamily="18" charset="0"/>
              </a:rPr>
              <a:t>ტექნოლოგიების</a:t>
            </a:r>
            <a:r>
              <a:rPr lang="en-US" sz="1400" dirty="0">
                <a:latin typeface="Sylfaen" panose="010A0502050306030303" pitchFamily="18" charset="0"/>
              </a:rPr>
              <a:t>, </a:t>
            </a:r>
            <a:r>
              <a:rPr lang="en-US" sz="1400" dirty="0" err="1">
                <a:latin typeface="Sylfaen" panose="010A0502050306030303" pitchFamily="18" charset="0"/>
              </a:rPr>
              <a:t>ანალიტიკური</a:t>
            </a:r>
            <a:r>
              <a:rPr lang="en-US" sz="1400" dirty="0">
                <a:latin typeface="Sylfaen" panose="010A0502050306030303" pitchFamily="18" charset="0"/>
              </a:rPr>
              <a:t> </a:t>
            </a:r>
            <a:r>
              <a:rPr lang="en-US" sz="1400" dirty="0" err="1">
                <a:latin typeface="Sylfaen" panose="010A0502050306030303" pitchFamily="18" charset="0"/>
              </a:rPr>
              <a:t>საქმიანობის</a:t>
            </a:r>
            <a:r>
              <a:rPr lang="en-US" sz="1400" dirty="0">
                <a:latin typeface="Sylfaen" panose="010A0502050306030303" pitchFamily="18" charset="0"/>
              </a:rPr>
              <a:t>, </a:t>
            </a:r>
            <a:r>
              <a:rPr lang="en-US" sz="1400" dirty="0" err="1">
                <a:latin typeface="Sylfaen" panose="010A0502050306030303" pitchFamily="18" charset="0"/>
              </a:rPr>
              <a:t>ადამიანური</a:t>
            </a:r>
            <a:r>
              <a:rPr lang="en-US" sz="1400" dirty="0">
                <a:latin typeface="Sylfaen" panose="010A0502050306030303" pitchFamily="18" charset="0"/>
              </a:rPr>
              <a:t> </a:t>
            </a:r>
            <a:r>
              <a:rPr lang="en-US" sz="1400" dirty="0" err="1">
                <a:latin typeface="Sylfaen" panose="010A0502050306030303" pitchFamily="18" charset="0"/>
              </a:rPr>
              <a:t>რესურსების</a:t>
            </a:r>
            <a:r>
              <a:rPr lang="en-US" sz="1400" dirty="0">
                <a:latin typeface="Sylfaen" panose="010A0502050306030303" pitchFamily="18" charset="0"/>
              </a:rPr>
              <a:t> </a:t>
            </a:r>
            <a:r>
              <a:rPr lang="en-US" sz="1400" dirty="0" err="1">
                <a:latin typeface="Sylfaen" panose="010A0502050306030303" pitchFamily="18" charset="0"/>
              </a:rPr>
              <a:t>მართვისა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საფინანსო-ეკონომიკური</a:t>
            </a:r>
            <a:r>
              <a:rPr lang="en-US" sz="1400" dirty="0">
                <a:latin typeface="Sylfaen" panose="010A0502050306030303" pitchFamily="18" charset="0"/>
              </a:rPr>
              <a:t> </a:t>
            </a:r>
            <a:r>
              <a:rPr lang="en-US" sz="1400" dirty="0" err="1">
                <a:latin typeface="Sylfaen" panose="010A0502050306030303" pitchFamily="18" charset="0"/>
              </a:rPr>
              <a:t>მიმართულების</a:t>
            </a:r>
            <a:r>
              <a:rPr lang="en-US" sz="1400" dirty="0">
                <a:latin typeface="Sylfaen" panose="010A0502050306030303" pitchFamily="18" charset="0"/>
              </a:rPr>
              <a:t> </a:t>
            </a:r>
            <a:r>
              <a:rPr lang="en-US" sz="1400" dirty="0" err="1">
                <a:latin typeface="Sylfaen" panose="010A0502050306030303" pitchFamily="18" charset="0"/>
              </a:rPr>
              <a:t>ერთიანი</a:t>
            </a:r>
            <a:r>
              <a:rPr lang="en-US" sz="1400" dirty="0">
                <a:latin typeface="Sylfaen" panose="010A0502050306030303" pitchFamily="18" charset="0"/>
              </a:rPr>
              <a:t> </a:t>
            </a:r>
            <a:r>
              <a:rPr lang="en-US" sz="1400" dirty="0" err="1">
                <a:latin typeface="Sylfaen" panose="010A0502050306030303" pitchFamily="18" charset="0"/>
              </a:rPr>
              <a:t>ხელმძღვანელობისა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მართვის</a:t>
            </a:r>
            <a:r>
              <a:rPr lang="en-US" sz="1400" dirty="0">
                <a:latin typeface="Sylfaen" panose="010A0502050306030303" pitchFamily="18" charset="0"/>
              </a:rPr>
              <a:t> </a:t>
            </a:r>
            <a:r>
              <a:rPr lang="en-US" sz="1400" dirty="0" err="1">
                <a:latin typeface="Sylfaen" panose="010A0502050306030303" pitchFamily="18" charset="0"/>
              </a:rPr>
              <a:t>მიზნით</a:t>
            </a:r>
            <a:r>
              <a:rPr lang="en-US" sz="1400" dirty="0">
                <a:latin typeface="Sylfaen" panose="010A0502050306030303" pitchFamily="18" charset="0"/>
              </a:rPr>
              <a:t>, </a:t>
            </a:r>
            <a:r>
              <a:rPr lang="en-US" sz="1400" dirty="0" err="1">
                <a:latin typeface="Sylfaen" panose="010A0502050306030303" pitchFamily="18" charset="0"/>
              </a:rPr>
              <a:t>სამინისტრო</a:t>
            </a:r>
            <a:r>
              <a:rPr lang="en-US" sz="1400" dirty="0">
                <a:latin typeface="Sylfaen" panose="010A0502050306030303" pitchFamily="18" charset="0"/>
              </a:rPr>
              <a:t> </a:t>
            </a:r>
            <a:r>
              <a:rPr lang="en-US" sz="1400" dirty="0" err="1">
                <a:latin typeface="Sylfaen" panose="010A0502050306030303" pitchFamily="18" charset="0"/>
              </a:rPr>
              <a:t>შეიმუშავებს</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განსაზღვრავს</a:t>
            </a:r>
            <a:r>
              <a:rPr lang="en-US" sz="1400" dirty="0">
                <a:latin typeface="Sylfaen" panose="010A0502050306030303" pitchFamily="18" charset="0"/>
              </a:rPr>
              <a:t> </a:t>
            </a:r>
            <a:r>
              <a:rPr lang="en-US" sz="1400" dirty="0" err="1">
                <a:latin typeface="Sylfaen" panose="010A0502050306030303" pitchFamily="18" charset="0"/>
              </a:rPr>
              <a:t>სრული</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სწორი</a:t>
            </a:r>
            <a:r>
              <a:rPr lang="en-US" sz="1400" dirty="0">
                <a:latin typeface="Sylfaen" panose="010A0502050306030303" pitchFamily="18" charset="0"/>
              </a:rPr>
              <a:t> </a:t>
            </a:r>
            <a:r>
              <a:rPr lang="en-US" sz="1400" dirty="0" err="1">
                <a:latin typeface="Sylfaen" panose="010A0502050306030303" pitchFamily="18" charset="0"/>
              </a:rPr>
              <a:t>მონაცემებისა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პროცესების</a:t>
            </a:r>
            <a:r>
              <a:rPr lang="en-US" sz="1400" dirty="0">
                <a:latin typeface="Sylfaen" panose="010A0502050306030303" pitchFamily="18" charset="0"/>
              </a:rPr>
              <a:t> </a:t>
            </a:r>
            <a:r>
              <a:rPr lang="en-US" sz="1400" dirty="0" err="1">
                <a:latin typeface="Sylfaen" panose="010A0502050306030303" pitchFamily="18" charset="0"/>
              </a:rPr>
              <a:t>მართვის</a:t>
            </a:r>
            <a:r>
              <a:rPr lang="en-US" sz="1400" dirty="0">
                <a:latin typeface="Sylfaen" panose="010A0502050306030303" pitchFamily="18" charset="0"/>
              </a:rPr>
              <a:t>, </a:t>
            </a:r>
            <a:r>
              <a:rPr lang="en-US" sz="1400" dirty="0" err="1">
                <a:latin typeface="Sylfaen" panose="010A0502050306030303" pitchFamily="18" charset="0"/>
              </a:rPr>
              <a:t>ურთიერთკოორდინაციისა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განხორციელების</a:t>
            </a:r>
            <a:r>
              <a:rPr lang="en-US" sz="1400" dirty="0">
                <a:latin typeface="Sylfaen" panose="010A0502050306030303" pitchFamily="18" charset="0"/>
              </a:rPr>
              <a:t> </a:t>
            </a:r>
            <a:r>
              <a:rPr lang="en-US" sz="1400" dirty="0" err="1">
                <a:latin typeface="Sylfaen" panose="010A0502050306030303" pitchFamily="18" charset="0"/>
              </a:rPr>
              <a:t>მექანიზმებს</a:t>
            </a:r>
            <a:r>
              <a:rPr lang="en-US" sz="1400" dirty="0" smtClean="0">
                <a:latin typeface="Sylfaen" panose="010A0502050306030303" pitchFamily="18" charset="0"/>
              </a:rPr>
              <a:t>.</a:t>
            </a:r>
          </a:p>
          <a:p>
            <a:pPr marL="0" indent="0" algn="just">
              <a:lnSpc>
                <a:spcPct val="120000"/>
              </a:lnSpc>
              <a:buNone/>
            </a:pPr>
            <a:r>
              <a:rPr lang="en-US" sz="1400" dirty="0" err="1" smtClean="0">
                <a:latin typeface="Sylfaen" panose="010A0502050306030303" pitchFamily="18" charset="0"/>
              </a:rPr>
              <a:t>სამინისტრო</a:t>
            </a:r>
            <a:r>
              <a:rPr lang="en-US" sz="1400" dirty="0" smtClean="0">
                <a:latin typeface="Sylfaen" panose="010A0502050306030303" pitchFamily="18" charset="0"/>
              </a:rPr>
              <a:t> </a:t>
            </a:r>
            <a:r>
              <a:rPr lang="en-US" sz="1400" dirty="0" err="1">
                <a:latin typeface="Sylfaen" panose="010A0502050306030303" pitchFamily="18" charset="0"/>
              </a:rPr>
              <a:t>უფლებამოსილია</a:t>
            </a:r>
            <a:r>
              <a:rPr lang="en-US" sz="1400" dirty="0">
                <a:latin typeface="Sylfaen" panose="010A0502050306030303" pitchFamily="18" charset="0"/>
              </a:rPr>
              <a:t>, </a:t>
            </a:r>
            <a:r>
              <a:rPr lang="en-US" sz="1400" dirty="0" err="1">
                <a:latin typeface="Sylfaen" panose="010A0502050306030303" pitchFamily="18" charset="0"/>
              </a:rPr>
              <a:t>გამოიყენოს</a:t>
            </a:r>
            <a:r>
              <a:rPr lang="en-US" sz="1400" dirty="0">
                <a:latin typeface="Sylfaen" panose="010A0502050306030303" pitchFamily="18" charset="0"/>
              </a:rPr>
              <a:t> </a:t>
            </a:r>
            <a:r>
              <a:rPr lang="en-US" sz="1400" dirty="0" err="1">
                <a:latin typeface="Sylfaen" panose="010A0502050306030303" pitchFamily="18" charset="0"/>
              </a:rPr>
              <a:t>მის</a:t>
            </a:r>
            <a:r>
              <a:rPr lang="en-US" sz="1400" dirty="0">
                <a:latin typeface="Sylfaen" panose="010A0502050306030303" pitchFamily="18" charset="0"/>
              </a:rPr>
              <a:t> </a:t>
            </a:r>
            <a:r>
              <a:rPr lang="en-US" sz="1400" dirty="0" err="1">
                <a:latin typeface="Sylfaen" panose="010A0502050306030303" pitchFamily="18" charset="0"/>
              </a:rPr>
              <a:t>სისტემაში</a:t>
            </a:r>
            <a:r>
              <a:rPr lang="en-US" sz="1400" dirty="0">
                <a:latin typeface="Sylfaen" panose="010A0502050306030303" pitchFamily="18" charset="0"/>
              </a:rPr>
              <a:t> </a:t>
            </a:r>
            <a:r>
              <a:rPr lang="en-US" sz="1400" dirty="0" err="1">
                <a:latin typeface="Sylfaen" panose="010A0502050306030303" pitchFamily="18" charset="0"/>
              </a:rPr>
              <a:t>არსებული</a:t>
            </a:r>
            <a:r>
              <a:rPr lang="en-US" sz="1400" dirty="0">
                <a:latin typeface="Sylfaen" panose="010A0502050306030303" pitchFamily="18" charset="0"/>
              </a:rPr>
              <a:t> </a:t>
            </a:r>
            <a:r>
              <a:rPr lang="en-US" sz="1400" dirty="0" err="1">
                <a:latin typeface="Sylfaen" panose="010A0502050306030303" pitchFamily="18" charset="0"/>
              </a:rPr>
              <a:t>საჯარო</a:t>
            </a:r>
            <a:r>
              <a:rPr lang="en-US" sz="1400" dirty="0">
                <a:latin typeface="Sylfaen" panose="010A0502050306030303" pitchFamily="18" charset="0"/>
              </a:rPr>
              <a:t> </a:t>
            </a:r>
            <a:r>
              <a:rPr lang="en-US" sz="1400" dirty="0" err="1">
                <a:latin typeface="Sylfaen" panose="010A0502050306030303" pitchFamily="18" charset="0"/>
              </a:rPr>
              <a:t>სამართლის</a:t>
            </a:r>
            <a:r>
              <a:rPr lang="en-US" sz="1400" dirty="0">
                <a:latin typeface="Sylfaen" panose="010A0502050306030303" pitchFamily="18" charset="0"/>
              </a:rPr>
              <a:t> </a:t>
            </a:r>
            <a:r>
              <a:rPr lang="en-US" sz="1400" dirty="0" err="1">
                <a:latin typeface="Sylfaen" panose="010A0502050306030303" pitchFamily="18" charset="0"/>
              </a:rPr>
              <a:t>იურიდიული</a:t>
            </a:r>
            <a:r>
              <a:rPr lang="en-US" sz="1400" dirty="0">
                <a:latin typeface="Sylfaen" panose="010A0502050306030303" pitchFamily="18" charset="0"/>
              </a:rPr>
              <a:t> </a:t>
            </a:r>
            <a:r>
              <a:rPr lang="en-US" sz="1400" dirty="0" err="1">
                <a:latin typeface="Sylfaen" panose="010A0502050306030303" pitchFamily="18" charset="0"/>
              </a:rPr>
              <a:t>პირების</a:t>
            </a:r>
            <a:r>
              <a:rPr lang="en-US" sz="1400" dirty="0">
                <a:latin typeface="Sylfaen" panose="010A0502050306030303" pitchFamily="18" charset="0"/>
              </a:rPr>
              <a:t> </a:t>
            </a:r>
            <a:r>
              <a:rPr lang="en-US" sz="1400" dirty="0" err="1">
                <a:latin typeface="Sylfaen" panose="010A0502050306030303" pitchFamily="18" charset="0"/>
              </a:rPr>
              <a:t>მფლობელობაში</a:t>
            </a:r>
            <a:r>
              <a:rPr lang="en-US" sz="1400" dirty="0">
                <a:latin typeface="Sylfaen" panose="010A0502050306030303" pitchFamily="18" charset="0"/>
              </a:rPr>
              <a:t> </a:t>
            </a:r>
            <a:r>
              <a:rPr lang="en-US" sz="1400" dirty="0" err="1">
                <a:latin typeface="Sylfaen" panose="010A0502050306030303" pitchFamily="18" charset="0"/>
              </a:rPr>
              <a:t>არსებული</a:t>
            </a:r>
            <a:r>
              <a:rPr lang="en-US" sz="1400" dirty="0">
                <a:latin typeface="Sylfaen" panose="010A0502050306030303" pitchFamily="18" charset="0"/>
              </a:rPr>
              <a:t> </a:t>
            </a:r>
            <a:r>
              <a:rPr lang="en-US" sz="1400" dirty="0" err="1">
                <a:latin typeface="Sylfaen" panose="010A0502050306030303" pitchFamily="18" charset="0"/>
              </a:rPr>
              <a:t>საინფორმაციო</a:t>
            </a:r>
            <a:r>
              <a:rPr lang="en-US" sz="1400" dirty="0">
                <a:latin typeface="Sylfaen" panose="010A0502050306030303" pitchFamily="18" charset="0"/>
              </a:rPr>
              <a:t> </a:t>
            </a:r>
            <a:r>
              <a:rPr lang="en-US" sz="1400" dirty="0" err="1">
                <a:latin typeface="Sylfaen" panose="010A0502050306030303" pitchFamily="18" charset="0"/>
              </a:rPr>
              <a:t>სისტემები</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მონაცემთა</a:t>
            </a:r>
            <a:r>
              <a:rPr lang="en-US" sz="1400" dirty="0">
                <a:latin typeface="Sylfaen" panose="010A0502050306030303" pitchFamily="18" charset="0"/>
              </a:rPr>
              <a:t> </a:t>
            </a:r>
            <a:r>
              <a:rPr lang="en-US" sz="1400" dirty="0" err="1" smtClean="0">
                <a:latin typeface="Sylfaen" panose="010A0502050306030303" pitchFamily="18" charset="0"/>
              </a:rPr>
              <a:t>ბაზები</a:t>
            </a:r>
            <a:r>
              <a:rPr lang="ka-GE" sz="1400" dirty="0" smtClean="0">
                <a:latin typeface="Sylfaen" panose="010A0502050306030303" pitchFamily="18" charset="0"/>
              </a:rPr>
              <a:t>.</a:t>
            </a:r>
            <a:endParaRPr lang="ka-GE" sz="1400" dirty="0">
              <a:latin typeface="Sylfaen" panose="010A0502050306030303" pitchFamily="18" charset="0"/>
            </a:endParaRPr>
          </a:p>
          <a:p>
            <a:pPr marL="0" indent="0" algn="just">
              <a:lnSpc>
                <a:spcPct val="120000"/>
              </a:lnSpc>
              <a:buNone/>
            </a:pPr>
            <a:r>
              <a:rPr lang="ka-GE" sz="1400" dirty="0" smtClean="0">
                <a:latin typeface="Sylfaen" panose="010A0502050306030303" pitchFamily="18" charset="0"/>
              </a:rPr>
              <a:t>სამინისტროს ასევე აქვს უფლება </a:t>
            </a:r>
            <a:r>
              <a:rPr lang="en-US" sz="1400" dirty="0" err="1" smtClean="0">
                <a:latin typeface="Sylfaen" panose="010A0502050306030303" pitchFamily="18" charset="0"/>
              </a:rPr>
              <a:t>პირის</a:t>
            </a:r>
            <a:r>
              <a:rPr lang="en-US" sz="1400" dirty="0" smtClean="0">
                <a:latin typeface="Sylfaen" panose="010A0502050306030303" pitchFamily="18" charset="0"/>
              </a:rPr>
              <a:t> </a:t>
            </a:r>
            <a:r>
              <a:rPr lang="en-US" sz="1400" dirty="0" err="1">
                <a:latin typeface="Sylfaen" panose="010A0502050306030303" pitchFamily="18" charset="0"/>
              </a:rPr>
              <a:t>პერსონალური</a:t>
            </a:r>
            <a:r>
              <a:rPr lang="en-US" sz="1400" dirty="0">
                <a:latin typeface="Sylfaen" panose="010A0502050306030303" pitchFamily="18" charset="0"/>
              </a:rPr>
              <a:t>, </a:t>
            </a:r>
            <a:r>
              <a:rPr lang="en-US" sz="1400" dirty="0" err="1">
                <a:latin typeface="Sylfaen" panose="010A0502050306030303" pitchFamily="18" charset="0"/>
              </a:rPr>
              <a:t>სოციალური</a:t>
            </a:r>
            <a:r>
              <a:rPr lang="en-US" sz="1400" dirty="0">
                <a:latin typeface="Sylfaen" panose="010A0502050306030303" pitchFamily="18" charset="0"/>
              </a:rPr>
              <a:t>, </a:t>
            </a:r>
            <a:r>
              <a:rPr lang="en-US" sz="1400" dirty="0" err="1">
                <a:latin typeface="Sylfaen" panose="010A0502050306030303" pitchFamily="18" charset="0"/>
              </a:rPr>
              <a:t>ეკონომიკური</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ჯანმრთელობის</a:t>
            </a:r>
            <a:r>
              <a:rPr lang="en-US" sz="1400" dirty="0">
                <a:latin typeface="Sylfaen" panose="010A0502050306030303" pitchFamily="18" charset="0"/>
              </a:rPr>
              <a:t> </a:t>
            </a:r>
            <a:r>
              <a:rPr lang="en-US" sz="1400" dirty="0" err="1">
                <a:latin typeface="Sylfaen" panose="010A0502050306030303" pitchFamily="18" charset="0"/>
              </a:rPr>
              <a:t>დაცვასთან</a:t>
            </a:r>
            <a:r>
              <a:rPr lang="en-US" sz="1400" dirty="0">
                <a:latin typeface="Sylfaen" panose="010A0502050306030303" pitchFamily="18" charset="0"/>
              </a:rPr>
              <a:t> </a:t>
            </a:r>
            <a:r>
              <a:rPr lang="en-US" sz="1400" dirty="0" err="1">
                <a:latin typeface="Sylfaen" panose="010A0502050306030303" pitchFamily="18" charset="0"/>
              </a:rPr>
              <a:t>დაკავშირებული</a:t>
            </a:r>
            <a:r>
              <a:rPr lang="en-US" sz="1400" dirty="0">
                <a:latin typeface="Sylfaen" panose="010A0502050306030303" pitchFamily="18" charset="0"/>
              </a:rPr>
              <a:t> </a:t>
            </a:r>
            <a:r>
              <a:rPr lang="en-US" sz="1400" dirty="0" err="1" smtClean="0">
                <a:latin typeface="Sylfaen" panose="010A0502050306030303" pitchFamily="18" charset="0"/>
              </a:rPr>
              <a:t>მონაცემები</a:t>
            </a:r>
            <a:r>
              <a:rPr lang="ka-GE" sz="1400" dirty="0" smtClean="0">
                <a:latin typeface="Sylfaen" panose="010A0502050306030303" pitchFamily="18" charset="0"/>
              </a:rPr>
              <a:t> გამოითხოვოს </a:t>
            </a:r>
            <a:r>
              <a:rPr lang="en-US" sz="1400" dirty="0" err="1" smtClean="0">
                <a:latin typeface="Sylfaen" panose="010A0502050306030303" pitchFamily="18" charset="0"/>
              </a:rPr>
              <a:t>საქართველოს</a:t>
            </a:r>
            <a:r>
              <a:rPr lang="en-US" sz="1400" dirty="0" smtClean="0">
                <a:latin typeface="Sylfaen" panose="010A0502050306030303" pitchFamily="18" charset="0"/>
              </a:rPr>
              <a:t> </a:t>
            </a:r>
            <a:r>
              <a:rPr lang="en-US" sz="1400" dirty="0" err="1">
                <a:latin typeface="Sylfaen" panose="010A0502050306030303" pitchFamily="18" charset="0"/>
              </a:rPr>
              <a:t>იუსტიციის</a:t>
            </a:r>
            <a:r>
              <a:rPr lang="en-US" sz="1400" dirty="0">
                <a:latin typeface="Sylfaen" panose="010A0502050306030303" pitchFamily="18" charset="0"/>
              </a:rPr>
              <a:t> </a:t>
            </a:r>
            <a:r>
              <a:rPr lang="en-US" sz="1400" dirty="0" err="1">
                <a:latin typeface="Sylfaen" panose="010A0502050306030303" pitchFamily="18" charset="0"/>
              </a:rPr>
              <a:t>სამინისტროს</a:t>
            </a:r>
            <a:r>
              <a:rPr lang="en-US" sz="1400" dirty="0">
                <a:latin typeface="Sylfaen" panose="010A0502050306030303" pitchFamily="18" charset="0"/>
              </a:rPr>
              <a:t> </a:t>
            </a:r>
            <a:r>
              <a:rPr lang="en-US" sz="1400" dirty="0" err="1">
                <a:latin typeface="Sylfaen" panose="010A0502050306030303" pitchFamily="18" charset="0"/>
              </a:rPr>
              <a:t>სსიპ</a:t>
            </a:r>
            <a:r>
              <a:rPr lang="en-US" sz="1400" dirty="0">
                <a:latin typeface="Sylfaen" panose="010A0502050306030303" pitchFamily="18" charset="0"/>
              </a:rPr>
              <a:t> – </a:t>
            </a:r>
            <a:r>
              <a:rPr lang="en-US" sz="1400" dirty="0" err="1">
                <a:latin typeface="Sylfaen" panose="010A0502050306030303" pitchFamily="18" charset="0"/>
              </a:rPr>
              <a:t>სახელმწიფო</a:t>
            </a:r>
            <a:r>
              <a:rPr lang="en-US" sz="1400" dirty="0">
                <a:latin typeface="Sylfaen" panose="010A0502050306030303" pitchFamily="18" charset="0"/>
              </a:rPr>
              <a:t> </a:t>
            </a:r>
            <a:r>
              <a:rPr lang="en-US" sz="1400" dirty="0" err="1">
                <a:latin typeface="Sylfaen" panose="010A0502050306030303" pitchFamily="18" charset="0"/>
              </a:rPr>
              <a:t>სერვისების</a:t>
            </a:r>
            <a:r>
              <a:rPr lang="en-US" sz="1400" dirty="0">
                <a:latin typeface="Sylfaen" panose="010A0502050306030303" pitchFamily="18" charset="0"/>
              </a:rPr>
              <a:t> </a:t>
            </a:r>
            <a:r>
              <a:rPr lang="en-US" sz="1400" dirty="0" err="1">
                <a:latin typeface="Sylfaen" panose="010A0502050306030303" pitchFamily="18" charset="0"/>
              </a:rPr>
              <a:t>განვითარების</a:t>
            </a:r>
            <a:r>
              <a:rPr lang="en-US" sz="1400" dirty="0">
                <a:latin typeface="Sylfaen" panose="010A0502050306030303" pitchFamily="18" charset="0"/>
              </a:rPr>
              <a:t> </a:t>
            </a:r>
            <a:r>
              <a:rPr lang="en-US" sz="1400" dirty="0" err="1" smtClean="0">
                <a:latin typeface="Sylfaen" panose="010A0502050306030303" pitchFamily="18" charset="0"/>
              </a:rPr>
              <a:t>სააგენტო</a:t>
            </a:r>
            <a:r>
              <a:rPr lang="ka-GE" sz="1400" dirty="0" smtClean="0">
                <a:latin typeface="Sylfaen" panose="010A0502050306030303" pitchFamily="18" charset="0"/>
              </a:rPr>
              <a:t>სა</a:t>
            </a:r>
            <a:r>
              <a:rPr lang="en-US" sz="1400" dirty="0" smtClean="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სხვა</a:t>
            </a:r>
            <a:r>
              <a:rPr lang="en-US" sz="1400" dirty="0">
                <a:latin typeface="Sylfaen" panose="010A0502050306030303" pitchFamily="18" charset="0"/>
              </a:rPr>
              <a:t> </a:t>
            </a:r>
            <a:r>
              <a:rPr lang="en-US" sz="1400" dirty="0" err="1">
                <a:latin typeface="Sylfaen" panose="010A0502050306030303" pitchFamily="18" charset="0"/>
              </a:rPr>
              <a:t>სამთავრობო</a:t>
            </a:r>
            <a:r>
              <a:rPr lang="en-US" sz="1400" dirty="0">
                <a:latin typeface="Sylfaen" panose="010A0502050306030303" pitchFamily="18" charset="0"/>
              </a:rPr>
              <a:t> </a:t>
            </a:r>
            <a:r>
              <a:rPr lang="en-US" sz="1400" dirty="0" err="1" smtClean="0">
                <a:latin typeface="Sylfaen" panose="010A0502050306030303" pitchFamily="18" charset="0"/>
              </a:rPr>
              <a:t>უწყებებიდან</a:t>
            </a:r>
            <a:r>
              <a:rPr lang="en-US" sz="1400" dirty="0" smtClean="0">
                <a:latin typeface="Sylfaen" panose="010A0502050306030303" pitchFamily="18" charset="0"/>
              </a:rPr>
              <a:t>/</a:t>
            </a:r>
            <a:r>
              <a:rPr lang="en-US" sz="1400" dirty="0" err="1" smtClean="0">
                <a:latin typeface="Sylfaen" panose="010A0502050306030303" pitchFamily="18" charset="0"/>
              </a:rPr>
              <a:t>დაწესებულებებიდან</a:t>
            </a:r>
            <a:r>
              <a:rPr lang="ka-GE" sz="1400" dirty="0" smtClean="0">
                <a:latin typeface="Sylfaen" panose="010A0502050306030303" pitchFamily="18" charset="0"/>
              </a:rPr>
              <a:t>.</a:t>
            </a:r>
            <a:endParaRPr lang="en-US" sz="1400" dirty="0" smtClean="0">
              <a:latin typeface="Sylfaen" panose="010A0502050306030303" pitchFamily="18" charset="0"/>
            </a:endParaRPr>
          </a:p>
          <a:p>
            <a:pPr marL="0" indent="0" algn="just">
              <a:lnSpc>
                <a:spcPct val="120000"/>
              </a:lnSpc>
              <a:buNone/>
            </a:pPr>
            <a:r>
              <a:rPr lang="en-US" sz="1400" dirty="0" err="1">
                <a:latin typeface="Sylfaen" panose="010A0502050306030303" pitchFamily="18" charset="0"/>
              </a:rPr>
              <a:t>სამინისტრო</a:t>
            </a:r>
            <a:r>
              <a:rPr lang="en-US" sz="1400" dirty="0">
                <a:latin typeface="Sylfaen" panose="010A0502050306030303" pitchFamily="18" charset="0"/>
              </a:rPr>
              <a:t> </a:t>
            </a:r>
            <a:r>
              <a:rPr lang="en-US" sz="1400" dirty="0" err="1">
                <a:latin typeface="Sylfaen" panose="010A0502050306030303" pitchFamily="18" charset="0"/>
              </a:rPr>
              <a:t>ანგარიშვალდებულია</a:t>
            </a:r>
            <a:r>
              <a:rPr lang="en-US" sz="1400" dirty="0">
                <a:latin typeface="Sylfaen" panose="010A0502050306030303" pitchFamily="18" charset="0"/>
              </a:rPr>
              <a:t> </a:t>
            </a:r>
            <a:r>
              <a:rPr lang="en-US" sz="1400" dirty="0" err="1">
                <a:latin typeface="Sylfaen" panose="010A0502050306030303" pitchFamily="18" charset="0"/>
              </a:rPr>
              <a:t>საქართველოს</a:t>
            </a:r>
            <a:r>
              <a:rPr lang="en-US" sz="1400" dirty="0">
                <a:latin typeface="Sylfaen" panose="010A0502050306030303" pitchFamily="18" charset="0"/>
              </a:rPr>
              <a:t> </a:t>
            </a:r>
            <a:r>
              <a:rPr lang="en-US" sz="1400" dirty="0" err="1">
                <a:latin typeface="Sylfaen" panose="010A0502050306030303" pitchFamily="18" charset="0"/>
              </a:rPr>
              <a:t>მთავრობის</a:t>
            </a:r>
            <a:r>
              <a:rPr lang="en-US" sz="1400" dirty="0">
                <a:latin typeface="Sylfaen" panose="010A0502050306030303" pitchFamily="18" charset="0"/>
              </a:rPr>
              <a:t> </a:t>
            </a:r>
            <a:r>
              <a:rPr lang="en-US" sz="1400" dirty="0" err="1">
                <a:latin typeface="Sylfaen" panose="010A0502050306030303" pitchFamily="18" charset="0"/>
              </a:rPr>
              <a:t>წინაშე</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ასრულებს</a:t>
            </a:r>
            <a:r>
              <a:rPr lang="en-US" sz="1400" dirty="0">
                <a:latin typeface="Sylfaen" panose="010A0502050306030303" pitchFamily="18" charset="0"/>
              </a:rPr>
              <a:t> </a:t>
            </a:r>
            <a:r>
              <a:rPr lang="en-US" sz="1400" dirty="0" err="1">
                <a:latin typeface="Sylfaen" panose="010A0502050306030303" pitchFamily="18" charset="0"/>
              </a:rPr>
              <a:t>საქართველოს</a:t>
            </a:r>
            <a:r>
              <a:rPr lang="en-US" sz="1400" dirty="0">
                <a:latin typeface="Sylfaen" panose="010A0502050306030303" pitchFamily="18" charset="0"/>
              </a:rPr>
              <a:t> </a:t>
            </a:r>
            <a:r>
              <a:rPr lang="en-US" sz="1400" dirty="0" err="1">
                <a:latin typeface="Sylfaen" panose="010A0502050306030303" pitchFamily="18" charset="0"/>
              </a:rPr>
              <a:t>კანონით</a:t>
            </a:r>
            <a:r>
              <a:rPr lang="en-US" sz="1400" dirty="0">
                <a:latin typeface="Sylfaen" panose="010A0502050306030303" pitchFamily="18" charset="0"/>
              </a:rPr>
              <a:t> </a:t>
            </a:r>
            <a:r>
              <a:rPr lang="en-US" sz="1400" dirty="0" err="1">
                <a:latin typeface="Sylfaen" panose="010A0502050306030303" pitchFamily="18" charset="0"/>
              </a:rPr>
              <a:t>გათვალისწინებულ</a:t>
            </a:r>
            <a:r>
              <a:rPr lang="en-US" sz="1400" dirty="0">
                <a:latin typeface="Sylfaen" panose="010A0502050306030303" pitchFamily="18" charset="0"/>
              </a:rPr>
              <a:t> </a:t>
            </a:r>
            <a:r>
              <a:rPr lang="en-US" sz="1400" dirty="0" err="1">
                <a:latin typeface="Sylfaen" panose="010A0502050306030303" pitchFamily="18" charset="0"/>
              </a:rPr>
              <a:t>ან</a:t>
            </a:r>
            <a:r>
              <a:rPr lang="en-US" sz="1400" dirty="0">
                <a:latin typeface="Sylfaen" panose="010A0502050306030303" pitchFamily="18" charset="0"/>
              </a:rPr>
              <a:t> </a:t>
            </a:r>
            <a:r>
              <a:rPr lang="en-US" sz="1400" dirty="0" err="1">
                <a:latin typeface="Sylfaen" panose="010A0502050306030303" pitchFamily="18" charset="0"/>
              </a:rPr>
              <a:t>საქართველოს</a:t>
            </a:r>
            <a:r>
              <a:rPr lang="en-US" sz="1400" dirty="0">
                <a:latin typeface="Sylfaen" panose="010A0502050306030303" pitchFamily="18" charset="0"/>
              </a:rPr>
              <a:t> </a:t>
            </a:r>
            <a:r>
              <a:rPr lang="en-US" sz="1400" dirty="0" err="1">
                <a:latin typeface="Sylfaen" panose="010A0502050306030303" pitchFamily="18" charset="0"/>
              </a:rPr>
              <a:t>მთავრობისა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პრემიერ-მინისტრის</a:t>
            </a:r>
            <a:r>
              <a:rPr lang="en-US" sz="1400" dirty="0">
                <a:latin typeface="Sylfaen" panose="010A0502050306030303" pitchFamily="18" charset="0"/>
              </a:rPr>
              <a:t> </a:t>
            </a:r>
            <a:r>
              <a:rPr lang="en-US" sz="1400" dirty="0" err="1">
                <a:latin typeface="Sylfaen" panose="010A0502050306030303" pitchFamily="18" charset="0"/>
              </a:rPr>
              <a:t>მიერ</a:t>
            </a:r>
            <a:r>
              <a:rPr lang="en-US" sz="1400" dirty="0">
                <a:latin typeface="Sylfaen" panose="010A0502050306030303" pitchFamily="18" charset="0"/>
              </a:rPr>
              <a:t> </a:t>
            </a:r>
            <a:r>
              <a:rPr lang="en-US" sz="1400" dirty="0" err="1">
                <a:latin typeface="Sylfaen" panose="010A0502050306030303" pitchFamily="18" charset="0"/>
              </a:rPr>
              <a:t>კანონის</a:t>
            </a:r>
            <a:r>
              <a:rPr lang="en-US" sz="1400" dirty="0">
                <a:latin typeface="Sylfaen" panose="010A0502050306030303" pitchFamily="18" charset="0"/>
              </a:rPr>
              <a:t> </a:t>
            </a:r>
            <a:r>
              <a:rPr lang="en-US" sz="1400" dirty="0" err="1">
                <a:latin typeface="Sylfaen" panose="010A0502050306030303" pitchFamily="18" charset="0"/>
              </a:rPr>
              <a:t>საფუძველზე</a:t>
            </a:r>
            <a:r>
              <a:rPr lang="en-US" sz="1400" dirty="0">
                <a:latin typeface="Sylfaen" panose="010A0502050306030303" pitchFamily="18" charset="0"/>
              </a:rPr>
              <a:t> </a:t>
            </a:r>
            <a:r>
              <a:rPr lang="en-US" sz="1400" dirty="0" err="1">
                <a:latin typeface="Sylfaen" panose="010A0502050306030303" pitchFamily="18" charset="0"/>
              </a:rPr>
              <a:t>დაკისრებულ</a:t>
            </a:r>
            <a:r>
              <a:rPr lang="en-US" sz="1400" dirty="0">
                <a:latin typeface="Sylfaen" panose="010A0502050306030303" pitchFamily="18" charset="0"/>
              </a:rPr>
              <a:t> </a:t>
            </a:r>
            <a:r>
              <a:rPr lang="en-US" sz="1400" dirty="0" err="1">
                <a:latin typeface="Sylfaen" panose="010A0502050306030303" pitchFamily="18" charset="0"/>
              </a:rPr>
              <a:t>ამოცანებს</a:t>
            </a:r>
            <a:r>
              <a:rPr lang="en-US" sz="1400" dirty="0" smtClean="0">
                <a:latin typeface="Sylfaen" panose="010A0502050306030303" pitchFamily="18" charset="0"/>
              </a:rPr>
              <a:t>.</a:t>
            </a:r>
          </a:p>
          <a:p>
            <a:pPr marL="0" indent="0" algn="just">
              <a:lnSpc>
                <a:spcPct val="120000"/>
              </a:lnSpc>
              <a:buNone/>
            </a:pPr>
            <a:r>
              <a:rPr lang="en-US" sz="1400" dirty="0" err="1">
                <a:latin typeface="Sylfaen" panose="010A0502050306030303" pitchFamily="18" charset="0"/>
              </a:rPr>
              <a:t>სამინისტრო</a:t>
            </a:r>
            <a:r>
              <a:rPr lang="en-US" sz="1400" dirty="0">
                <a:latin typeface="Sylfaen" panose="010A0502050306030303" pitchFamily="18" charset="0"/>
              </a:rPr>
              <a:t> </a:t>
            </a:r>
            <a:r>
              <a:rPr lang="en-US" sz="1400" dirty="0" err="1">
                <a:latin typeface="Sylfaen" panose="010A0502050306030303" pitchFamily="18" charset="0"/>
              </a:rPr>
              <a:t>ეფუძნება</a:t>
            </a:r>
            <a:r>
              <a:rPr lang="en-US" sz="1400" dirty="0">
                <a:latin typeface="Sylfaen" panose="010A0502050306030303" pitchFamily="18" charset="0"/>
              </a:rPr>
              <a:t> </a:t>
            </a:r>
            <a:r>
              <a:rPr lang="en-US" sz="1400" dirty="0" err="1">
                <a:latin typeface="Sylfaen" panose="010A0502050306030303" pitchFamily="18" charset="0"/>
              </a:rPr>
              <a:t>ერთმმართველობის</a:t>
            </a:r>
            <a:r>
              <a:rPr lang="en-US" sz="1400" dirty="0">
                <a:latin typeface="Sylfaen" panose="010A0502050306030303" pitchFamily="18" charset="0"/>
              </a:rPr>
              <a:t> </a:t>
            </a:r>
            <a:r>
              <a:rPr lang="en-US" sz="1400" dirty="0" err="1" smtClean="0">
                <a:latin typeface="Sylfaen" panose="010A0502050306030303" pitchFamily="18" charset="0"/>
              </a:rPr>
              <a:t>პრინციპს</a:t>
            </a:r>
            <a:r>
              <a:rPr lang="en-US" sz="1400" dirty="0" smtClean="0">
                <a:latin typeface="Sylfaen" panose="010A0502050306030303" pitchFamily="18" charset="0"/>
              </a:rPr>
              <a:t>.</a:t>
            </a:r>
            <a:endParaRPr lang="en-US" dirty="0"/>
          </a:p>
          <a:p>
            <a:pPr marL="0" indent="0" algn="just">
              <a:lnSpc>
                <a:spcPct val="120000"/>
              </a:lnSpc>
              <a:buNone/>
            </a:pPr>
            <a:endParaRPr lang="en-US" sz="1400" dirty="0">
              <a:latin typeface="Sylfaen" panose="010A0502050306030303" pitchFamily="18" charset="0"/>
            </a:endParaRPr>
          </a:p>
          <a:p>
            <a:pPr marL="0" indent="0" algn="just">
              <a:lnSpc>
                <a:spcPct val="120000"/>
              </a:lnSpc>
              <a:buNone/>
            </a:pPr>
            <a:endParaRPr lang="ka-GE" sz="1400" dirty="0">
              <a:latin typeface="Sylfaen" panose="010A0502050306030303"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268674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 ცენტრალური აპარატის რეორგანიზაცია:</a:t>
            </a:r>
            <a:endParaRPr lang="en-US" sz="2400" b="1" dirty="0">
              <a:solidFill>
                <a:srgbClr val="00CC99"/>
              </a:solidFill>
            </a:endParaRPr>
          </a:p>
        </p:txBody>
      </p:sp>
      <p:sp>
        <p:nvSpPr>
          <p:cNvPr id="3" name="Content Placeholder 2"/>
          <p:cNvSpPr>
            <a:spLocks noGrp="1"/>
          </p:cNvSpPr>
          <p:nvPr>
            <p:ph idx="1"/>
          </p:nvPr>
        </p:nvSpPr>
        <p:spPr>
          <a:xfrm>
            <a:off x="1283678" y="1327638"/>
            <a:ext cx="9223130" cy="4985239"/>
          </a:xfrm>
        </p:spPr>
        <p:txBody>
          <a:bodyPr>
            <a:normAutofit fontScale="77500" lnSpcReduction="20000"/>
          </a:bodyPr>
          <a:lstStyle/>
          <a:p>
            <a:pPr marL="0" indent="0" algn="just">
              <a:lnSpc>
                <a:spcPct val="120000"/>
              </a:lnSpc>
              <a:buNone/>
            </a:pPr>
            <a:r>
              <a:rPr lang="en-US" sz="1800" b="1" dirty="0" smtClean="0">
                <a:latin typeface="Sylfaen" panose="010A0502050306030303" pitchFamily="18" charset="0"/>
              </a:rPr>
              <a:t>2019 </a:t>
            </a:r>
            <a:r>
              <a:rPr lang="en-US" sz="1800" b="1" dirty="0" err="1" smtClean="0">
                <a:latin typeface="Sylfaen" panose="010A0502050306030303" pitchFamily="18" charset="0"/>
              </a:rPr>
              <a:t>წლის</a:t>
            </a:r>
            <a:r>
              <a:rPr lang="en-US" sz="1800" b="1" dirty="0" smtClean="0">
                <a:latin typeface="Sylfaen" panose="010A0502050306030303" pitchFamily="18" charset="0"/>
              </a:rPr>
              <a:t> 24 </a:t>
            </a:r>
            <a:r>
              <a:rPr lang="en-US" sz="1800" b="1" dirty="0" err="1" smtClean="0">
                <a:latin typeface="Sylfaen" panose="010A0502050306030303" pitchFamily="18" charset="0"/>
              </a:rPr>
              <a:t>ივლის</a:t>
            </a:r>
            <a:r>
              <a:rPr lang="ka-GE" sz="1800" b="1" dirty="0" smtClean="0">
                <a:latin typeface="Sylfaen" panose="010A0502050306030303" pitchFamily="18" charset="0"/>
              </a:rPr>
              <a:t>ს</a:t>
            </a:r>
            <a:r>
              <a:rPr lang="en-US" sz="1800" b="1" dirty="0" smtClean="0">
                <a:latin typeface="Sylfaen" panose="010A0502050306030303" pitchFamily="18" charset="0"/>
              </a:rPr>
              <a:t> </a:t>
            </a:r>
            <a:r>
              <a:rPr lang="en-US" sz="1800" dirty="0" smtClean="0">
                <a:latin typeface="Sylfaen" panose="010A0502050306030303" pitchFamily="18" charset="0"/>
              </a:rPr>
              <a:t>„</a:t>
            </a:r>
            <a:r>
              <a:rPr lang="en-US" sz="1800" dirty="0" err="1" smtClean="0">
                <a:latin typeface="Sylfaen" panose="010A0502050306030303" pitchFamily="18" charset="0"/>
              </a:rPr>
              <a:t>საქართველოს</a:t>
            </a:r>
            <a:r>
              <a:rPr lang="en-US" sz="1800" dirty="0" smtClean="0">
                <a:latin typeface="Sylfaen" panose="010A0502050306030303" pitchFamily="18" charset="0"/>
              </a:rPr>
              <a:t> </a:t>
            </a:r>
            <a:r>
              <a:rPr lang="en-US" sz="1800" dirty="0" err="1">
                <a:latin typeface="Sylfaen" panose="010A0502050306030303" pitchFamily="18" charset="0"/>
              </a:rPr>
              <a:t>ოკუპირებული</a:t>
            </a:r>
            <a:r>
              <a:rPr lang="en-US" sz="1800" dirty="0">
                <a:latin typeface="Sylfaen" panose="010A0502050306030303" pitchFamily="18" charset="0"/>
              </a:rPr>
              <a:t> </a:t>
            </a:r>
            <a:r>
              <a:rPr lang="en-US" sz="1800" dirty="0" err="1">
                <a:latin typeface="Sylfaen" panose="010A0502050306030303" pitchFamily="18" charset="0"/>
              </a:rPr>
              <a:t>ტერიტორიებიდან</a:t>
            </a:r>
            <a:r>
              <a:rPr lang="en-US" sz="1800" dirty="0">
                <a:latin typeface="Sylfaen" panose="010A0502050306030303" pitchFamily="18" charset="0"/>
              </a:rPr>
              <a:t> </a:t>
            </a:r>
            <a:r>
              <a:rPr lang="en-US" sz="1800" dirty="0" err="1">
                <a:latin typeface="Sylfaen" panose="010A0502050306030303" pitchFamily="18" charset="0"/>
              </a:rPr>
              <a:t>დევნილთა</a:t>
            </a:r>
            <a:r>
              <a:rPr lang="en-US" sz="1800" dirty="0">
                <a:latin typeface="Sylfaen" panose="010A0502050306030303" pitchFamily="18" charset="0"/>
              </a:rPr>
              <a:t>, </a:t>
            </a:r>
            <a:r>
              <a:rPr lang="en-US" sz="1800" dirty="0" err="1">
                <a:latin typeface="Sylfaen" panose="010A0502050306030303" pitchFamily="18" charset="0"/>
              </a:rPr>
              <a:t>შრომის</a:t>
            </a:r>
            <a:r>
              <a:rPr lang="en-US" sz="1800" dirty="0">
                <a:latin typeface="Sylfaen" panose="010A0502050306030303" pitchFamily="18" charset="0"/>
              </a:rPr>
              <a:t>, </a:t>
            </a:r>
            <a:r>
              <a:rPr lang="en-US" sz="1800" dirty="0" err="1">
                <a:latin typeface="Sylfaen" panose="010A0502050306030303" pitchFamily="18" charset="0"/>
              </a:rPr>
              <a:t>ჯანმრთელობისა</a:t>
            </a:r>
            <a:r>
              <a:rPr lang="en-US" sz="1800" dirty="0">
                <a:latin typeface="Sylfaen" panose="010A0502050306030303" pitchFamily="18" charset="0"/>
              </a:rPr>
              <a:t> </a:t>
            </a:r>
            <a:r>
              <a:rPr lang="en-US" sz="1800" dirty="0" err="1">
                <a:latin typeface="Sylfaen" panose="010A0502050306030303" pitchFamily="18" charset="0"/>
              </a:rPr>
              <a:t>და</a:t>
            </a:r>
            <a:r>
              <a:rPr lang="en-US" sz="1800" dirty="0">
                <a:latin typeface="Sylfaen" panose="010A0502050306030303" pitchFamily="18" charset="0"/>
              </a:rPr>
              <a:t> </a:t>
            </a:r>
            <a:r>
              <a:rPr lang="en-US" sz="1800" dirty="0" err="1">
                <a:latin typeface="Sylfaen" panose="010A0502050306030303" pitchFamily="18" charset="0"/>
              </a:rPr>
              <a:t>სოციალური</a:t>
            </a:r>
            <a:r>
              <a:rPr lang="en-US" sz="1800" dirty="0">
                <a:latin typeface="Sylfaen" panose="010A0502050306030303" pitchFamily="18" charset="0"/>
              </a:rPr>
              <a:t> </a:t>
            </a:r>
            <a:r>
              <a:rPr lang="en-US" sz="1800" dirty="0" err="1">
                <a:latin typeface="Sylfaen" panose="010A0502050306030303" pitchFamily="18" charset="0"/>
              </a:rPr>
              <a:t>დაცვის</a:t>
            </a:r>
            <a:r>
              <a:rPr lang="en-US" sz="1800" dirty="0">
                <a:latin typeface="Sylfaen" panose="010A0502050306030303" pitchFamily="18" charset="0"/>
              </a:rPr>
              <a:t> </a:t>
            </a:r>
            <a:r>
              <a:rPr lang="en-US" sz="1800" dirty="0" err="1">
                <a:latin typeface="Sylfaen" panose="010A0502050306030303" pitchFamily="18" charset="0"/>
              </a:rPr>
              <a:t>სამინისტროს</a:t>
            </a:r>
            <a:r>
              <a:rPr lang="en-US" sz="1800" dirty="0">
                <a:latin typeface="Sylfaen" panose="010A0502050306030303" pitchFamily="18" charset="0"/>
              </a:rPr>
              <a:t> </a:t>
            </a:r>
            <a:r>
              <a:rPr lang="en-US" sz="1800" dirty="0" err="1">
                <a:latin typeface="Sylfaen" panose="010A0502050306030303" pitchFamily="18" charset="0"/>
              </a:rPr>
              <a:t>ცენტრალურ</a:t>
            </a:r>
            <a:r>
              <a:rPr lang="en-US" sz="1800" dirty="0">
                <a:latin typeface="Sylfaen" panose="010A0502050306030303" pitchFamily="18" charset="0"/>
              </a:rPr>
              <a:t> </a:t>
            </a:r>
            <a:r>
              <a:rPr lang="en-US" sz="1800" dirty="0" err="1">
                <a:latin typeface="Sylfaen" panose="010A0502050306030303" pitchFamily="18" charset="0"/>
              </a:rPr>
              <a:t>აპარატსა</a:t>
            </a:r>
            <a:r>
              <a:rPr lang="en-US" sz="1800" dirty="0">
                <a:latin typeface="Sylfaen" panose="010A0502050306030303" pitchFamily="18" charset="0"/>
              </a:rPr>
              <a:t> </a:t>
            </a:r>
            <a:r>
              <a:rPr lang="en-US" sz="1800" dirty="0" err="1">
                <a:latin typeface="Sylfaen" panose="010A0502050306030303" pitchFamily="18" charset="0"/>
              </a:rPr>
              <a:t>და</a:t>
            </a:r>
            <a:r>
              <a:rPr lang="en-US" sz="1800" dirty="0">
                <a:latin typeface="Sylfaen" panose="010A0502050306030303" pitchFamily="18" charset="0"/>
              </a:rPr>
              <a:t> </a:t>
            </a:r>
            <a:r>
              <a:rPr lang="en-US" sz="1800" dirty="0" err="1">
                <a:latin typeface="Sylfaen" panose="010A0502050306030303" pitchFamily="18" charset="0"/>
              </a:rPr>
              <a:t>სამინისტროს</a:t>
            </a:r>
            <a:r>
              <a:rPr lang="en-US" sz="1800" dirty="0">
                <a:latin typeface="Sylfaen" panose="010A0502050306030303" pitchFamily="18" charset="0"/>
              </a:rPr>
              <a:t> </a:t>
            </a:r>
            <a:r>
              <a:rPr lang="en-US" sz="1800" dirty="0" err="1">
                <a:latin typeface="Sylfaen" panose="010A0502050306030303" pitchFamily="18" charset="0"/>
              </a:rPr>
              <a:t>სახელმწიფო</a:t>
            </a:r>
            <a:r>
              <a:rPr lang="en-US" sz="1800" dirty="0">
                <a:latin typeface="Sylfaen" panose="010A0502050306030303" pitchFamily="18" charset="0"/>
              </a:rPr>
              <a:t> </a:t>
            </a:r>
            <a:r>
              <a:rPr lang="en-US" sz="1800" dirty="0" err="1">
                <a:latin typeface="Sylfaen" panose="010A0502050306030303" pitchFamily="18" charset="0"/>
              </a:rPr>
              <a:t>კონტროლს</a:t>
            </a:r>
            <a:r>
              <a:rPr lang="en-US" sz="1800" dirty="0">
                <a:latin typeface="Sylfaen" panose="010A0502050306030303" pitchFamily="18" charset="0"/>
              </a:rPr>
              <a:t> </a:t>
            </a:r>
            <a:r>
              <a:rPr lang="en-US" sz="1800" dirty="0" err="1">
                <a:latin typeface="Sylfaen" panose="010A0502050306030303" pitchFamily="18" charset="0"/>
              </a:rPr>
              <a:t>დაქვემდებარებულ</a:t>
            </a:r>
            <a:r>
              <a:rPr lang="en-US" sz="1800" dirty="0">
                <a:latin typeface="Sylfaen" panose="010A0502050306030303" pitchFamily="18" charset="0"/>
              </a:rPr>
              <a:t> </a:t>
            </a:r>
            <a:r>
              <a:rPr lang="en-US" sz="1800" dirty="0" err="1">
                <a:latin typeface="Sylfaen" panose="010A0502050306030303" pitchFamily="18" charset="0"/>
              </a:rPr>
              <a:t>საჯარო</a:t>
            </a:r>
            <a:r>
              <a:rPr lang="en-US" sz="1800" dirty="0">
                <a:latin typeface="Sylfaen" panose="010A0502050306030303" pitchFamily="18" charset="0"/>
              </a:rPr>
              <a:t> </a:t>
            </a:r>
            <a:r>
              <a:rPr lang="en-US" sz="1800" dirty="0" err="1">
                <a:latin typeface="Sylfaen" panose="010A0502050306030303" pitchFamily="18" charset="0"/>
              </a:rPr>
              <a:t>სამართლის</a:t>
            </a:r>
            <a:r>
              <a:rPr lang="en-US" sz="1800" dirty="0">
                <a:latin typeface="Sylfaen" panose="010A0502050306030303" pitchFamily="18" charset="0"/>
              </a:rPr>
              <a:t> </a:t>
            </a:r>
            <a:r>
              <a:rPr lang="en-US" sz="1800" dirty="0" err="1">
                <a:latin typeface="Sylfaen" panose="010A0502050306030303" pitchFamily="18" charset="0"/>
              </a:rPr>
              <a:t>იურიდიულ</a:t>
            </a:r>
            <a:r>
              <a:rPr lang="en-US" sz="1800" dirty="0">
                <a:latin typeface="Sylfaen" panose="010A0502050306030303" pitchFamily="18" charset="0"/>
              </a:rPr>
              <a:t> </a:t>
            </a:r>
            <a:r>
              <a:rPr lang="en-US" sz="1800" dirty="0" err="1">
                <a:latin typeface="Sylfaen" panose="010A0502050306030303" pitchFamily="18" charset="0"/>
              </a:rPr>
              <a:t>პირებში</a:t>
            </a:r>
            <a:r>
              <a:rPr lang="en-US" sz="1800" dirty="0">
                <a:latin typeface="Sylfaen" panose="010A0502050306030303" pitchFamily="18" charset="0"/>
              </a:rPr>
              <a:t> </a:t>
            </a:r>
            <a:r>
              <a:rPr lang="en-US" sz="1800" dirty="0" err="1">
                <a:latin typeface="Sylfaen" panose="010A0502050306030303" pitchFamily="18" charset="0"/>
              </a:rPr>
              <a:t>სისტემური</a:t>
            </a:r>
            <a:r>
              <a:rPr lang="en-US" sz="1800" dirty="0">
                <a:latin typeface="Sylfaen" panose="010A0502050306030303" pitchFamily="18" charset="0"/>
              </a:rPr>
              <a:t> </a:t>
            </a:r>
            <a:r>
              <a:rPr lang="en-US" sz="1800" dirty="0" err="1">
                <a:latin typeface="Sylfaen" panose="010A0502050306030303" pitchFamily="18" charset="0"/>
              </a:rPr>
              <a:t>და</a:t>
            </a:r>
            <a:r>
              <a:rPr lang="en-US" sz="1800" dirty="0">
                <a:latin typeface="Sylfaen" panose="010A0502050306030303" pitchFamily="18" charset="0"/>
              </a:rPr>
              <a:t> </a:t>
            </a:r>
            <a:r>
              <a:rPr lang="en-US" sz="1800" dirty="0" err="1">
                <a:latin typeface="Sylfaen" panose="010A0502050306030303" pitchFamily="18" charset="0"/>
              </a:rPr>
              <a:t>ეფექტური</a:t>
            </a:r>
            <a:r>
              <a:rPr lang="en-US" sz="1800" dirty="0">
                <a:latin typeface="Sylfaen" panose="010A0502050306030303" pitchFamily="18" charset="0"/>
              </a:rPr>
              <a:t> </a:t>
            </a:r>
            <a:r>
              <a:rPr lang="en-US" sz="1800" dirty="0" err="1">
                <a:latin typeface="Sylfaen" panose="010A0502050306030303" pitchFamily="18" charset="0"/>
              </a:rPr>
              <a:t>მმართველობის</a:t>
            </a:r>
            <a:r>
              <a:rPr lang="en-US" sz="1800" dirty="0">
                <a:latin typeface="Sylfaen" panose="010A0502050306030303" pitchFamily="18" charset="0"/>
              </a:rPr>
              <a:t> </a:t>
            </a:r>
            <a:r>
              <a:rPr lang="en-US" sz="1800" dirty="0" err="1">
                <a:latin typeface="Sylfaen" panose="010A0502050306030303" pitchFamily="18" charset="0"/>
              </a:rPr>
              <a:t>უზრუნველსაყოფად</a:t>
            </a:r>
            <a:r>
              <a:rPr lang="en-US" sz="1800" dirty="0">
                <a:latin typeface="Sylfaen" panose="010A0502050306030303" pitchFamily="18" charset="0"/>
              </a:rPr>
              <a:t> </a:t>
            </a:r>
            <a:r>
              <a:rPr lang="ka-GE" sz="1800" dirty="0" smtClean="0">
                <a:latin typeface="Sylfaen" panose="010A0502050306030303" pitchFamily="18" charset="0"/>
              </a:rPr>
              <a:t>მინისტრის </a:t>
            </a:r>
            <a:r>
              <a:rPr lang="en-US" sz="1800" dirty="0" smtClean="0">
                <a:latin typeface="Sylfaen" panose="010A0502050306030303" pitchFamily="18" charset="0"/>
              </a:rPr>
              <a:t>N01-237/ო </a:t>
            </a:r>
            <a:r>
              <a:rPr lang="en-US" sz="1800" dirty="0" err="1" smtClean="0">
                <a:latin typeface="Sylfaen" panose="010A0502050306030303" pitchFamily="18" charset="0"/>
              </a:rPr>
              <a:t>ბრძანები</a:t>
            </a:r>
            <a:r>
              <a:rPr lang="ka-GE" sz="1800" dirty="0">
                <a:latin typeface="Sylfaen" panose="010A0502050306030303" pitchFamily="18" charset="0"/>
              </a:rPr>
              <a:t>თ სამინისტროში გამოცხადდა რეორგანიზაცია, რის შედეგადაც ცენტრალურ აპარატში მოხდა შემდეგი სახის ცვლილებები:</a:t>
            </a:r>
            <a:endParaRPr lang="en-US" sz="1800" dirty="0">
              <a:latin typeface="Sylfaen" panose="010A0502050306030303" pitchFamily="18" charset="0"/>
            </a:endParaRPr>
          </a:p>
          <a:p>
            <a:pPr lvl="0" algn="just">
              <a:lnSpc>
                <a:spcPct val="120000"/>
              </a:lnSpc>
            </a:pPr>
            <a:r>
              <a:rPr lang="ka-GE" sz="1400" b="1" dirty="0"/>
              <a:t>გაუქმდა მინისტრის მოადგილის 2 საშტატო ერთეული</a:t>
            </a:r>
            <a:r>
              <a:rPr lang="ka-GE" sz="1400" dirty="0"/>
              <a:t> ( 7 მოადგილის ნაცვლად ახალი დებულებით მინისტრს განესაზღვრა 5 მოადგილე);</a:t>
            </a:r>
            <a:endParaRPr lang="en-US" sz="1400" dirty="0"/>
          </a:p>
          <a:p>
            <a:pPr lvl="0" algn="just">
              <a:lnSpc>
                <a:spcPct val="120000"/>
              </a:lnSpc>
            </a:pPr>
            <a:r>
              <a:rPr lang="ka-GE" sz="1400" b="1" dirty="0"/>
              <a:t>გაუქმდა მინისტრის მოადგილის თანაშემწის 2</a:t>
            </a:r>
            <a:r>
              <a:rPr lang="ka-GE" sz="1400" dirty="0"/>
              <a:t> </a:t>
            </a:r>
            <a:r>
              <a:rPr lang="ka-GE" sz="1400" b="1" dirty="0"/>
              <a:t>საშტატო ერთეული;</a:t>
            </a:r>
            <a:endParaRPr lang="en-US" sz="1400" dirty="0"/>
          </a:p>
          <a:p>
            <a:pPr lvl="0" algn="just">
              <a:lnSpc>
                <a:spcPct val="120000"/>
              </a:lnSpc>
            </a:pPr>
            <a:r>
              <a:rPr lang="ka-GE" sz="1400" b="1" dirty="0"/>
              <a:t>გაუქმდა </a:t>
            </a:r>
            <a:r>
              <a:rPr lang="ka-GE" sz="1400" b="1" dirty="0" smtClean="0">
                <a:solidFill>
                  <a:srgbClr val="FF0000"/>
                </a:solidFill>
              </a:rPr>
              <a:t>5</a:t>
            </a:r>
            <a:r>
              <a:rPr lang="ka-GE" sz="1400" b="1" dirty="0" smtClean="0"/>
              <a:t> </a:t>
            </a:r>
            <a:r>
              <a:rPr lang="ka-GE" sz="1400" b="1" dirty="0"/>
              <a:t>დეპარტამენტი</a:t>
            </a:r>
            <a:r>
              <a:rPr lang="ka-GE" sz="1400" dirty="0"/>
              <a:t>:  </a:t>
            </a:r>
          </a:p>
          <a:p>
            <a:pPr algn="just">
              <a:lnSpc>
                <a:spcPct val="120000"/>
              </a:lnSpc>
              <a:buFont typeface="Wingdings" panose="05000000000000000000" pitchFamily="2" charset="2"/>
              <a:buChar char="Ø"/>
            </a:pPr>
            <a:r>
              <a:rPr lang="en-US" sz="1400" dirty="0" err="1" smtClean="0">
                <a:latin typeface="Sylfaen" panose="010A0502050306030303" pitchFamily="18" charset="0"/>
              </a:rPr>
              <a:t>ანალიტიკის</a:t>
            </a:r>
            <a:r>
              <a:rPr lang="ka-GE" sz="1400" dirty="0" smtClean="0">
                <a:latin typeface="Sylfaen" panose="010A0502050306030303" pitchFamily="18" charset="0"/>
              </a:rPr>
              <a:t>, </a:t>
            </a:r>
            <a:r>
              <a:rPr lang="en-US" sz="1400" dirty="0" err="1" smtClean="0">
                <a:latin typeface="Sylfaen" panose="010A0502050306030303" pitchFamily="18" charset="0"/>
              </a:rPr>
              <a:t>ადამიანური</a:t>
            </a:r>
            <a:r>
              <a:rPr lang="en-US" sz="1400" dirty="0" smtClean="0">
                <a:latin typeface="Sylfaen" panose="010A0502050306030303" pitchFamily="18" charset="0"/>
              </a:rPr>
              <a:t> </a:t>
            </a:r>
            <a:r>
              <a:rPr lang="en-US" sz="1400" dirty="0" err="1">
                <a:latin typeface="Sylfaen" panose="010A0502050306030303" pitchFamily="18" charset="0"/>
              </a:rPr>
              <a:t>რესურსების</a:t>
            </a:r>
            <a:r>
              <a:rPr lang="en-US" sz="1400" dirty="0">
                <a:latin typeface="Sylfaen" panose="010A0502050306030303" pitchFamily="18" charset="0"/>
              </a:rPr>
              <a:t> </a:t>
            </a:r>
            <a:r>
              <a:rPr lang="en-US" sz="1400" dirty="0" err="1" smtClean="0">
                <a:latin typeface="Sylfaen" panose="010A0502050306030303" pitchFamily="18" charset="0"/>
              </a:rPr>
              <a:t>მართვის</a:t>
            </a:r>
            <a:r>
              <a:rPr lang="ka-GE" sz="1400" dirty="0">
                <a:latin typeface="Sylfaen" panose="010A0502050306030303" pitchFamily="18" charset="0"/>
              </a:rPr>
              <a:t> </a:t>
            </a:r>
            <a:r>
              <a:rPr lang="ka-GE" sz="1400" dirty="0" smtClean="0">
                <a:latin typeface="Sylfaen" panose="010A0502050306030303" pitchFamily="18" charset="0"/>
              </a:rPr>
              <a:t>და </a:t>
            </a:r>
            <a:r>
              <a:rPr lang="en-US" sz="1400" dirty="0" err="1" smtClean="0">
                <a:latin typeface="Sylfaen" panose="010A0502050306030303" pitchFamily="18" charset="0"/>
              </a:rPr>
              <a:t>საერთაშორისო</a:t>
            </a:r>
            <a:r>
              <a:rPr lang="en-US" sz="1400" dirty="0" smtClean="0">
                <a:latin typeface="Sylfaen" panose="010A0502050306030303" pitchFamily="18" charset="0"/>
              </a:rPr>
              <a:t> </a:t>
            </a:r>
            <a:r>
              <a:rPr lang="en-US" sz="1400" dirty="0" err="1">
                <a:latin typeface="Sylfaen" panose="010A0502050306030303" pitchFamily="18" charset="0"/>
              </a:rPr>
              <a:t>ურთიერთობების</a:t>
            </a:r>
            <a:r>
              <a:rPr lang="en-US" sz="1400" dirty="0">
                <a:latin typeface="Sylfaen" panose="010A0502050306030303" pitchFamily="18" charset="0"/>
              </a:rPr>
              <a:t> </a:t>
            </a:r>
            <a:r>
              <a:rPr lang="en-US" sz="1400" dirty="0" err="1" smtClean="0">
                <a:latin typeface="Sylfaen" panose="010A0502050306030303" pitchFamily="18" charset="0"/>
              </a:rPr>
              <a:t>დეპარტამენტი</a:t>
            </a:r>
            <a:r>
              <a:rPr lang="ka-GE" sz="1400" dirty="0">
                <a:latin typeface="Sylfaen" panose="010A0502050306030303" pitchFamily="18" charset="0"/>
              </a:rPr>
              <a:t>; </a:t>
            </a:r>
          </a:p>
          <a:p>
            <a:pPr algn="just">
              <a:lnSpc>
                <a:spcPct val="120000"/>
              </a:lnSpc>
              <a:buFont typeface="Wingdings" panose="05000000000000000000" pitchFamily="2" charset="2"/>
              <a:buChar char="Ø"/>
            </a:pPr>
            <a:r>
              <a:rPr lang="ka-GE" sz="1400" dirty="0" smtClean="0">
                <a:latin typeface="Sylfaen" panose="010A0502050306030303" pitchFamily="18" charset="0"/>
              </a:rPr>
              <a:t>მასმედიასთან </a:t>
            </a:r>
            <a:r>
              <a:rPr lang="ka-GE" sz="1400" dirty="0">
                <a:latin typeface="Sylfaen" panose="010A0502050306030303" pitchFamily="18" charset="0"/>
              </a:rPr>
              <a:t>და საზოგადოებასთან ურთიერთობის </a:t>
            </a:r>
            <a:r>
              <a:rPr lang="ka-GE" sz="1400" dirty="0" smtClean="0">
                <a:latin typeface="Sylfaen" panose="010A0502050306030303" pitchFamily="18" charset="0"/>
              </a:rPr>
              <a:t>დეპარტამენტი; </a:t>
            </a:r>
          </a:p>
          <a:p>
            <a:pPr algn="just">
              <a:lnSpc>
                <a:spcPct val="120000"/>
              </a:lnSpc>
              <a:buFont typeface="Wingdings" panose="05000000000000000000" pitchFamily="2" charset="2"/>
              <a:buChar char="Ø"/>
            </a:pPr>
            <a:r>
              <a:rPr lang="ka-GE" sz="1400" dirty="0" smtClean="0">
                <a:latin typeface="Sylfaen" panose="010A0502050306030303" pitchFamily="18" charset="0"/>
              </a:rPr>
              <a:t>ჯანდაცვის </a:t>
            </a:r>
            <a:r>
              <a:rPr lang="ka-GE" sz="1400" dirty="0">
                <a:latin typeface="Sylfaen" panose="010A0502050306030303" pitchFamily="18" charset="0"/>
              </a:rPr>
              <a:t>პოლიტიკის </a:t>
            </a:r>
            <a:r>
              <a:rPr lang="ka-GE" sz="1400" dirty="0" smtClean="0">
                <a:latin typeface="Sylfaen" panose="010A0502050306030303" pitchFamily="18" charset="0"/>
              </a:rPr>
              <a:t>დეპარტამენტები;</a:t>
            </a:r>
          </a:p>
          <a:p>
            <a:pPr algn="just">
              <a:lnSpc>
                <a:spcPct val="120000"/>
              </a:lnSpc>
              <a:buFont typeface="Wingdings" panose="05000000000000000000" pitchFamily="2" charset="2"/>
              <a:buChar char="Ø"/>
            </a:pPr>
            <a:r>
              <a:rPr lang="ka-GE" sz="1400" dirty="0" smtClean="0">
                <a:latin typeface="Sylfaen" panose="010A0502050306030303" pitchFamily="18" charset="0"/>
              </a:rPr>
              <a:t> სოციალური </a:t>
            </a:r>
            <a:r>
              <a:rPr lang="ka-GE" sz="1400" dirty="0">
                <a:latin typeface="Sylfaen" panose="010A0502050306030303" pitchFamily="18" charset="0"/>
              </a:rPr>
              <a:t>პოლიტიკის </a:t>
            </a:r>
            <a:r>
              <a:rPr lang="ka-GE" sz="1400" dirty="0" smtClean="0">
                <a:latin typeface="Sylfaen" panose="010A0502050306030303" pitchFamily="18" charset="0"/>
              </a:rPr>
              <a:t>დეპარტამენტები;</a:t>
            </a:r>
          </a:p>
          <a:p>
            <a:pPr algn="just">
              <a:lnSpc>
                <a:spcPct val="120000"/>
              </a:lnSpc>
              <a:buFont typeface="Wingdings" panose="05000000000000000000" pitchFamily="2" charset="2"/>
              <a:buChar char="Ø"/>
            </a:pPr>
            <a:r>
              <a:rPr lang="ka-GE" sz="1400" dirty="0" smtClean="0">
                <a:latin typeface="Sylfaen" panose="010A0502050306030303" pitchFamily="18" charset="0"/>
              </a:rPr>
              <a:t>შრომის </a:t>
            </a:r>
            <a:r>
              <a:rPr lang="ka-GE" sz="1400" dirty="0">
                <a:latin typeface="Sylfaen" panose="010A0502050306030303" pitchFamily="18" charset="0"/>
              </a:rPr>
              <a:t>პოლიტიკის </a:t>
            </a:r>
            <a:r>
              <a:rPr lang="ka-GE" sz="1400" dirty="0" smtClean="0">
                <a:latin typeface="Sylfaen" panose="010A0502050306030303" pitchFamily="18" charset="0"/>
              </a:rPr>
              <a:t>დეპარტამენტები;</a:t>
            </a:r>
          </a:p>
          <a:p>
            <a:pPr algn="just">
              <a:lnSpc>
                <a:spcPct val="120000"/>
              </a:lnSpc>
              <a:buFont typeface="Wingdings" panose="05000000000000000000" pitchFamily="2" charset="2"/>
              <a:buChar char="Ø"/>
            </a:pPr>
            <a:r>
              <a:rPr lang="ka-GE" sz="1400" dirty="0" smtClean="0">
                <a:latin typeface="Sylfaen" panose="010A0502050306030303" pitchFamily="18" charset="0"/>
              </a:rPr>
              <a:t>დევნილების პოლიტიკის დეპარტამენტები;</a:t>
            </a:r>
            <a:endParaRPr lang="ka-GE" sz="1400" dirty="0">
              <a:latin typeface="Sylfaen" panose="010A0502050306030303" pitchFamily="18" charset="0"/>
            </a:endParaRPr>
          </a:p>
          <a:p>
            <a:pPr lvl="0" algn="just">
              <a:lnSpc>
                <a:spcPct val="120000"/>
              </a:lnSpc>
            </a:pPr>
            <a:r>
              <a:rPr lang="ka-GE" sz="1400" b="1" dirty="0"/>
              <a:t>გაუქმდა დეპარტამენტის უფროსის მოადგილის 5 საშტატო ერთეული; </a:t>
            </a:r>
            <a:endParaRPr lang="en-US" sz="1400" dirty="0"/>
          </a:p>
          <a:p>
            <a:pPr lvl="0" algn="just">
              <a:lnSpc>
                <a:spcPct val="120000"/>
              </a:lnSpc>
            </a:pPr>
            <a:r>
              <a:rPr lang="ka-GE" sz="1400" b="1" dirty="0"/>
              <a:t>გაუქმდა 5 სამმართველოს უფროსის საშტატო პოოზიცია </a:t>
            </a:r>
            <a:r>
              <a:rPr lang="ka-GE" sz="1400" dirty="0"/>
              <a:t>(მოხდა 2-3 კაციანი სამმართველოების გაერთიანება/შერწყმა);</a:t>
            </a:r>
            <a:endParaRPr lang="en-US" sz="1400" dirty="0"/>
          </a:p>
          <a:p>
            <a:pPr algn="just">
              <a:lnSpc>
                <a:spcPct val="120000"/>
              </a:lnSpc>
              <a:buFont typeface="Wingdings" panose="05000000000000000000" pitchFamily="2" charset="2"/>
              <a:buChar char="Ø"/>
            </a:pPr>
            <a:endParaRPr lang="ka-GE" sz="1400" dirty="0" smtClean="0">
              <a:latin typeface="Sylfaen" panose="010A0502050306030303"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3735539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31" y="365125"/>
            <a:ext cx="8897816" cy="848213"/>
          </a:xfrm>
        </p:spPr>
        <p:txBody>
          <a:bodyPr>
            <a:normAutofit/>
          </a:bodyPr>
          <a:lstStyle/>
          <a:p>
            <a:r>
              <a:rPr lang="ka-GE" sz="2400" b="1" dirty="0" smtClean="0">
                <a:solidFill>
                  <a:srgbClr val="00CC99"/>
                </a:solidFill>
              </a:rPr>
              <a:t>რეორგანიზაციის შედეგი:</a:t>
            </a:r>
            <a:endParaRPr lang="en-US" sz="2400" b="1" dirty="0">
              <a:solidFill>
                <a:srgbClr val="00CC99"/>
              </a:solidFill>
            </a:endParaRPr>
          </a:p>
        </p:txBody>
      </p:sp>
      <p:sp>
        <p:nvSpPr>
          <p:cNvPr id="3" name="Content Placeholder 2"/>
          <p:cNvSpPr>
            <a:spLocks noGrp="1"/>
          </p:cNvSpPr>
          <p:nvPr>
            <p:ph idx="1"/>
          </p:nvPr>
        </p:nvSpPr>
        <p:spPr>
          <a:xfrm>
            <a:off x="1389185" y="1679331"/>
            <a:ext cx="8915400" cy="4132384"/>
          </a:xfrm>
        </p:spPr>
        <p:txBody>
          <a:bodyPr>
            <a:normAutofit fontScale="55000" lnSpcReduction="20000"/>
          </a:bodyPr>
          <a:lstStyle/>
          <a:p>
            <a:pPr marL="0" indent="0" algn="just">
              <a:lnSpc>
                <a:spcPct val="160000"/>
              </a:lnSpc>
              <a:buNone/>
            </a:pPr>
            <a:r>
              <a:rPr lang="ka-GE" sz="2200" dirty="0">
                <a:latin typeface="Sylfaen" panose="010A0502050306030303" pitchFamily="18" charset="0"/>
              </a:rPr>
              <a:t>საქართველოს ოკუპირებული ტერიტორიებიდან დევნილთა, შრომის, ჯანმრთელობისა და სოციალური დაცვის </a:t>
            </a:r>
            <a:r>
              <a:rPr lang="ka-GE" sz="2200" dirty="0" smtClean="0">
                <a:latin typeface="Sylfaen" panose="010A0502050306030303" pitchFamily="18" charset="0"/>
              </a:rPr>
              <a:t>სამინისტროში </a:t>
            </a:r>
            <a:r>
              <a:rPr lang="ka-GE" sz="2200" dirty="0">
                <a:latin typeface="Sylfaen" panose="010A0502050306030303" pitchFamily="18" charset="0"/>
              </a:rPr>
              <a:t>2019 წლის 22 </a:t>
            </a:r>
            <a:r>
              <a:rPr lang="ka-GE" sz="2200" dirty="0" smtClean="0">
                <a:latin typeface="Sylfaen" panose="010A0502050306030303" pitchFamily="18" charset="0"/>
              </a:rPr>
              <a:t>ოქტომბერს, </a:t>
            </a:r>
            <a:r>
              <a:rPr lang="ka-GE" sz="2200" dirty="0">
                <a:latin typeface="Sylfaen" panose="010A0502050306030303" pitchFamily="18" charset="0"/>
              </a:rPr>
              <a:t>დასრულებული რეორგანიზაციის საფუძველზე, ცენტრალური აპარატიდან გათავისუფლდა 51 პროფესიული საჯარო მოხელე, რომლებიც ჩარიცხულ იქნენ 2 წლის ვადით მოხელეთა რეზერვში, ხოლო დაინიშნა/გადაყვანილ იქნა თანამდებობაზე 120 პროფესიული საჯარო მოხელე. აღნიშნული ინფორმაცია გაეგზავნა საჯარო სამსახურის ბიუროს</a:t>
            </a:r>
            <a:r>
              <a:rPr lang="ka-GE" dirty="0"/>
              <a:t>.</a:t>
            </a:r>
            <a:endParaRPr lang="en-US" dirty="0"/>
          </a:p>
          <a:p>
            <a:pPr marL="0" indent="0">
              <a:lnSpc>
                <a:spcPct val="160000"/>
              </a:lnSpc>
              <a:buNone/>
            </a:pPr>
            <a:endParaRPr lang="ka-GE" sz="1600" dirty="0" smtClean="0">
              <a:latin typeface="Sylfaen" panose="010A0502050306030303" pitchFamily="18" charset="0"/>
            </a:endParaRPr>
          </a:p>
          <a:p>
            <a:pPr marL="0" indent="0">
              <a:lnSpc>
                <a:spcPct val="160000"/>
              </a:lnSpc>
              <a:buNone/>
            </a:pPr>
            <a:r>
              <a:rPr lang="ka-GE" sz="1600" dirty="0" smtClean="0">
                <a:latin typeface="Sylfaen" panose="010A0502050306030303" pitchFamily="18" charset="0"/>
              </a:rPr>
              <a:t> </a:t>
            </a:r>
            <a:r>
              <a:rPr lang="ka-GE" sz="1600" dirty="0" smtClean="0">
                <a:solidFill>
                  <a:srgbClr val="FF0000"/>
                </a:solidFill>
              </a:rPr>
              <a:t>განხორციელებული </a:t>
            </a:r>
            <a:r>
              <a:rPr lang="ka-GE" sz="1600" dirty="0">
                <a:solidFill>
                  <a:srgbClr val="FF0000"/>
                </a:solidFill>
              </a:rPr>
              <a:t>რეორგანიზაციის შედეგად </a:t>
            </a:r>
            <a:r>
              <a:rPr lang="ka-GE" sz="1600" dirty="0" smtClean="0">
                <a:solidFill>
                  <a:srgbClr val="FF0000"/>
                </a:solidFill>
              </a:rPr>
              <a:t>12 დეპარტამენტის ნაცვლად დარჩა 7 დეპარტამენტი. სამმართველოების რაოდენოა 30 დან შემცირდა 15 მდე.....</a:t>
            </a:r>
          </a:p>
          <a:p>
            <a:pPr marL="0" indent="0">
              <a:lnSpc>
                <a:spcPct val="100000"/>
              </a:lnSpc>
              <a:buNone/>
            </a:pPr>
            <a:endParaRPr lang="ka-GE" sz="1600" dirty="0">
              <a:solidFill>
                <a:srgbClr val="FF0000"/>
              </a:solidFill>
            </a:endParaRPr>
          </a:p>
          <a:p>
            <a:pPr marL="0" indent="0">
              <a:lnSpc>
                <a:spcPct val="100000"/>
              </a:lnSpc>
              <a:buNone/>
            </a:pPr>
            <a:r>
              <a:rPr lang="ka-GE" sz="1600" dirty="0" smtClean="0">
                <a:solidFill>
                  <a:srgbClr val="FF0000"/>
                </a:solidFill>
              </a:rPr>
              <a:t>სულ </a:t>
            </a:r>
            <a:r>
              <a:rPr lang="ka-GE" sz="1600" dirty="0">
                <a:solidFill>
                  <a:srgbClr val="FF0000"/>
                </a:solidFill>
              </a:rPr>
              <a:t>შემცირებული იქნა </a:t>
            </a:r>
            <a:r>
              <a:rPr lang="ka-GE" sz="1600" dirty="0" smtClean="0">
                <a:solidFill>
                  <a:srgbClr val="FF0000"/>
                </a:solidFill>
              </a:rPr>
              <a:t>70 </a:t>
            </a:r>
            <a:r>
              <a:rPr lang="ka-GE" sz="1600" dirty="0">
                <a:solidFill>
                  <a:srgbClr val="FF0000"/>
                </a:solidFill>
              </a:rPr>
              <a:t>საშტატო ერთეული;</a:t>
            </a:r>
          </a:p>
          <a:p>
            <a:pPr marL="0" indent="0">
              <a:lnSpc>
                <a:spcPct val="100000"/>
              </a:lnSpc>
              <a:buNone/>
            </a:pPr>
            <a:r>
              <a:rPr lang="ka-GE" sz="1600" dirty="0">
                <a:solidFill>
                  <a:srgbClr val="FF0000"/>
                </a:solidFill>
              </a:rPr>
              <a:t>კანონით განსაზღვრული სახელფასო ფონდის თანხა იყო - 5 400 000 ლარი;</a:t>
            </a:r>
          </a:p>
          <a:p>
            <a:pPr marL="0" indent="0">
              <a:lnSpc>
                <a:spcPct val="100000"/>
              </a:lnSpc>
              <a:buNone/>
            </a:pPr>
            <a:r>
              <a:rPr lang="ka-GE" sz="1600" dirty="0">
                <a:solidFill>
                  <a:srgbClr val="FF0000"/>
                </a:solidFill>
              </a:rPr>
              <a:t>ხელფასებზე გასაცემი თანხა - 446 </a:t>
            </a:r>
            <a:r>
              <a:rPr lang="ka-GE" sz="1600" dirty="0" smtClean="0">
                <a:solidFill>
                  <a:srgbClr val="FF0000"/>
                </a:solidFill>
              </a:rPr>
              <a:t>740</a:t>
            </a:r>
          </a:p>
          <a:p>
            <a:pPr marL="0" indent="0">
              <a:lnSpc>
                <a:spcPct val="100000"/>
              </a:lnSpc>
              <a:buNone/>
            </a:pPr>
            <a:endParaRPr lang="ka-GE" sz="1600" dirty="0">
              <a:solidFill>
                <a:srgbClr val="FF0000"/>
              </a:solidFill>
            </a:endParaRPr>
          </a:p>
          <a:p>
            <a:pPr marL="0" indent="0" algn="just">
              <a:lnSpc>
                <a:spcPct val="100000"/>
              </a:lnSpc>
              <a:spcBef>
                <a:spcPts val="0"/>
              </a:spcBef>
              <a:buNone/>
            </a:pPr>
            <a:r>
              <a:rPr lang="ka-GE" sz="1600" dirty="0">
                <a:solidFill>
                  <a:srgbClr val="FF0000"/>
                </a:solidFill>
              </a:rPr>
              <a:t>რეორგანიზაციის შედეგად სახელფასო ფონდში წარმოქმნილი დანაზოგის </a:t>
            </a:r>
            <a:r>
              <a:rPr lang="ka-GE" sz="1600" dirty="0" smtClean="0">
                <a:solidFill>
                  <a:srgbClr val="FF0000"/>
                </a:solidFill>
              </a:rPr>
              <a:t>მიხედვით </a:t>
            </a:r>
            <a:r>
              <a:rPr lang="ka-GE" sz="1600" dirty="0">
                <a:solidFill>
                  <a:srgbClr val="FF0000"/>
                </a:solidFill>
              </a:rPr>
              <a:t>2020 წლის იანვრიდან </a:t>
            </a:r>
            <a:r>
              <a:rPr lang="ka-GE" sz="1600" dirty="0" smtClean="0">
                <a:solidFill>
                  <a:srgbClr val="FF0000"/>
                </a:solidFill>
              </a:rPr>
              <a:t>კანონმდბლობით დადგენილი ჩარჩო/კრიტერიუმების შესაბამისად, ეტაპობრივად </a:t>
            </a:r>
            <a:r>
              <a:rPr lang="ka-GE" sz="1600" dirty="0">
                <a:solidFill>
                  <a:srgbClr val="FF0000"/>
                </a:solidFill>
              </a:rPr>
              <a:t>განხორციელდა სამინისტროს </a:t>
            </a:r>
            <a:r>
              <a:rPr lang="ka-GE" sz="1600" dirty="0" smtClean="0">
                <a:solidFill>
                  <a:srgbClr val="FF0000"/>
                </a:solidFill>
              </a:rPr>
              <a:t>თანამშრომლების </a:t>
            </a:r>
            <a:r>
              <a:rPr lang="ka-GE" sz="1600" dirty="0">
                <a:solidFill>
                  <a:srgbClr val="FF0000"/>
                </a:solidFill>
              </a:rPr>
              <a:t>თანამდებობრივი სარგოს </a:t>
            </a:r>
            <a:r>
              <a:rPr lang="ka-GE" sz="1600" dirty="0" smtClean="0">
                <a:solidFill>
                  <a:srgbClr val="FF0000"/>
                </a:solidFill>
              </a:rPr>
              <a:t>მატება - </a:t>
            </a:r>
            <a:r>
              <a:rPr lang="ka-GE" sz="1600" dirty="0" smtClean="0">
                <a:solidFill>
                  <a:srgbClr val="FF0000"/>
                </a:solidFill>
                <a:latin typeface="Sylfaen" panose="010A0502050306030303" pitchFamily="18" charset="0"/>
              </a:rPr>
              <a:t>მათი</a:t>
            </a:r>
            <a:r>
              <a:rPr lang="en-US" sz="1600" dirty="0" smtClean="0">
                <a:solidFill>
                  <a:srgbClr val="FF0000"/>
                </a:solidFill>
                <a:latin typeface="Sylfaen" panose="010A0502050306030303" pitchFamily="18" charset="0"/>
              </a:rPr>
              <a:t> </a:t>
            </a:r>
            <a:r>
              <a:rPr lang="en-US" sz="1600" dirty="0" err="1">
                <a:solidFill>
                  <a:srgbClr val="FF0000"/>
                </a:solidFill>
                <a:latin typeface="Sylfaen" panose="010A0502050306030303" pitchFamily="18" charset="0"/>
              </a:rPr>
              <a:t>საშ</a:t>
            </a:r>
            <a:r>
              <a:rPr lang="ka-GE" sz="1600" dirty="0">
                <a:solidFill>
                  <a:srgbClr val="FF0000"/>
                </a:solidFill>
                <a:latin typeface="Sylfaen" panose="010A0502050306030303" pitchFamily="18" charset="0"/>
              </a:rPr>
              <a:t>უ</a:t>
            </a:r>
            <a:r>
              <a:rPr lang="en-US" sz="1600" dirty="0" err="1">
                <a:solidFill>
                  <a:srgbClr val="FF0000"/>
                </a:solidFill>
                <a:latin typeface="Sylfaen" panose="010A0502050306030303" pitchFamily="18" charset="0"/>
              </a:rPr>
              <a:t>ალო</a:t>
            </a:r>
            <a:r>
              <a:rPr lang="en-US" sz="1600" dirty="0">
                <a:solidFill>
                  <a:srgbClr val="FF0000"/>
                </a:solidFill>
                <a:latin typeface="Sylfaen" panose="010A0502050306030303" pitchFamily="18" charset="0"/>
              </a:rPr>
              <a:t> </a:t>
            </a:r>
            <a:r>
              <a:rPr lang="en-US" sz="1600" dirty="0" err="1">
                <a:solidFill>
                  <a:srgbClr val="FF0000"/>
                </a:solidFill>
                <a:latin typeface="Sylfaen" panose="010A0502050306030303" pitchFamily="18" charset="0"/>
              </a:rPr>
              <a:t>ხელფასი</a:t>
            </a:r>
            <a:r>
              <a:rPr lang="en-US" sz="1600" dirty="0">
                <a:solidFill>
                  <a:srgbClr val="FF0000"/>
                </a:solidFill>
                <a:latin typeface="Sylfaen" panose="010A0502050306030303" pitchFamily="18" charset="0"/>
              </a:rPr>
              <a:t> </a:t>
            </a:r>
            <a:r>
              <a:rPr lang="ka-GE" sz="1600" dirty="0" smtClean="0">
                <a:solidFill>
                  <a:srgbClr val="FF0000"/>
                </a:solidFill>
                <a:latin typeface="Sylfaen" panose="010A0502050306030303" pitchFamily="18" charset="0"/>
              </a:rPr>
              <a:t>რეორგანიზაციამდე შეადგენდა </a:t>
            </a:r>
            <a:r>
              <a:rPr lang="en-US" sz="1600" dirty="0" smtClean="0">
                <a:solidFill>
                  <a:srgbClr val="FF0000"/>
                </a:solidFill>
                <a:latin typeface="Sylfaen" panose="010A0502050306030303" pitchFamily="18" charset="0"/>
              </a:rPr>
              <a:t> 9</a:t>
            </a:r>
            <a:r>
              <a:rPr lang="ka-GE" sz="1600" dirty="0" smtClean="0">
                <a:solidFill>
                  <a:srgbClr val="FF0000"/>
                </a:solidFill>
                <a:latin typeface="Sylfaen" panose="010A0502050306030303" pitchFamily="18" charset="0"/>
              </a:rPr>
              <a:t>00</a:t>
            </a:r>
            <a:r>
              <a:rPr lang="en-US" sz="1600" dirty="0" smtClean="0">
                <a:solidFill>
                  <a:srgbClr val="FF0000"/>
                </a:solidFill>
                <a:latin typeface="Sylfaen" panose="010A0502050306030303" pitchFamily="18" charset="0"/>
              </a:rPr>
              <a:t> </a:t>
            </a:r>
            <a:r>
              <a:rPr lang="en-US" sz="1600" dirty="0" err="1" smtClean="0">
                <a:solidFill>
                  <a:srgbClr val="FF0000"/>
                </a:solidFill>
                <a:latin typeface="Sylfaen" panose="010A0502050306030303" pitchFamily="18" charset="0"/>
              </a:rPr>
              <a:t>ლარს</a:t>
            </a:r>
            <a:r>
              <a:rPr lang="ka-GE" sz="1600" dirty="0" smtClean="0">
                <a:solidFill>
                  <a:srgbClr val="FF0000"/>
                </a:solidFill>
                <a:latin typeface="Sylfaen" panose="010A0502050306030303" pitchFamily="18" charset="0"/>
              </a:rPr>
              <a:t>,</a:t>
            </a:r>
            <a:r>
              <a:rPr lang="en-US" sz="1600" dirty="0" smtClean="0">
                <a:solidFill>
                  <a:srgbClr val="FF0000"/>
                </a:solidFill>
                <a:latin typeface="Sylfaen" panose="010A0502050306030303" pitchFamily="18" charset="0"/>
              </a:rPr>
              <a:t> რ</a:t>
            </a:r>
            <a:r>
              <a:rPr lang="ka-GE" sz="1600" dirty="0" smtClean="0">
                <a:solidFill>
                  <a:srgbClr val="FF0000"/>
                </a:solidFill>
                <a:latin typeface="Sylfaen" panose="010A0502050306030303" pitchFamily="18" charset="0"/>
              </a:rPr>
              <a:t>ომელიც დღეის მდგომარეობით არის 1300 ლარი;</a:t>
            </a:r>
          </a:p>
          <a:p>
            <a:pPr marL="0" indent="0" algn="just">
              <a:lnSpc>
                <a:spcPct val="100000"/>
              </a:lnSpc>
              <a:spcBef>
                <a:spcPts val="0"/>
              </a:spcBef>
              <a:buNone/>
            </a:pPr>
            <a:endParaRPr lang="ka-GE" sz="1400" dirty="0">
              <a:latin typeface="Sylfaen" panose="010A0502050306030303" pitchFamily="18" charset="0"/>
            </a:endParaRPr>
          </a:p>
          <a:p>
            <a:pPr marL="0" indent="0" algn="just">
              <a:lnSpc>
                <a:spcPct val="100000"/>
              </a:lnSpc>
              <a:spcBef>
                <a:spcPts val="0"/>
              </a:spcBef>
              <a:buNone/>
            </a:pPr>
            <a:endParaRPr lang="en-US" sz="14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54915" y="5908431"/>
            <a:ext cx="3513993" cy="888023"/>
          </a:xfrm>
          <a:prstGeom prst="rect">
            <a:avLst/>
          </a:prstGeom>
        </p:spPr>
      </p:pic>
    </p:spTree>
    <p:extLst>
      <p:ext uri="{BB962C8B-B14F-4D97-AF65-F5344CB8AC3E}">
        <p14:creationId xmlns="" xmlns:p14="http://schemas.microsoft.com/office/powerpoint/2010/main" val="113625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 ცენტრალური აპარატის სტრუქტურა:</a:t>
            </a:r>
            <a:endParaRPr lang="en-US" sz="2400" b="1" dirty="0">
              <a:solidFill>
                <a:srgbClr val="00CC99"/>
              </a:solidFill>
            </a:endParaRPr>
          </a:p>
        </p:txBody>
      </p:sp>
      <p:sp>
        <p:nvSpPr>
          <p:cNvPr id="3" name="Content Placeholder 2"/>
          <p:cNvSpPr>
            <a:spLocks noGrp="1"/>
          </p:cNvSpPr>
          <p:nvPr>
            <p:ph idx="1"/>
          </p:nvPr>
        </p:nvSpPr>
        <p:spPr>
          <a:xfrm>
            <a:off x="1283678" y="1327638"/>
            <a:ext cx="9223130" cy="4985239"/>
          </a:xfrm>
        </p:spPr>
        <p:txBody>
          <a:bodyPr>
            <a:normAutofit/>
          </a:bodyPr>
          <a:lstStyle/>
          <a:p>
            <a:endParaRPr lang="en-US" sz="1600" dirty="0" smtClean="0">
              <a:latin typeface="Sylfaen" panose="010A0502050306030303" pitchFamily="18" charset="0"/>
            </a:endParaRPr>
          </a:p>
          <a:p>
            <a:pPr marL="0" indent="0" algn="just">
              <a:buNone/>
            </a:pPr>
            <a:r>
              <a:rPr lang="ka-GE" sz="1800" b="1" dirty="0" smtClean="0">
                <a:latin typeface="Sylfaen" panose="010A0502050306030303" pitchFamily="18" charset="0"/>
              </a:rPr>
              <a:t>რეორგანიზაციის შემდგომ </a:t>
            </a:r>
            <a:r>
              <a:rPr lang="en-US" sz="1800" b="1" dirty="0" smtClean="0">
                <a:latin typeface="Sylfaen" panose="010A0502050306030303" pitchFamily="18" charset="0"/>
              </a:rPr>
              <a:t>2019 </a:t>
            </a:r>
            <a:r>
              <a:rPr lang="en-US" sz="1800" b="1" dirty="0" err="1">
                <a:latin typeface="Sylfaen" panose="010A0502050306030303" pitchFamily="18" charset="0"/>
              </a:rPr>
              <a:t>წლის</a:t>
            </a:r>
            <a:r>
              <a:rPr lang="en-US" sz="1800" b="1" dirty="0">
                <a:latin typeface="Sylfaen" panose="010A0502050306030303" pitchFamily="18" charset="0"/>
              </a:rPr>
              <a:t> 2 </a:t>
            </a:r>
            <a:r>
              <a:rPr lang="en-US" sz="1800" b="1" dirty="0" err="1" smtClean="0">
                <a:latin typeface="Sylfaen" panose="010A0502050306030303" pitchFamily="18" charset="0"/>
              </a:rPr>
              <a:t>ოქტომბერი</a:t>
            </a:r>
            <a:r>
              <a:rPr lang="ka-GE" sz="1800" b="1" dirty="0" smtClean="0">
                <a:latin typeface="Sylfaen" panose="010A0502050306030303" pitchFamily="18" charset="0"/>
              </a:rPr>
              <a:t>ს </a:t>
            </a:r>
            <a:r>
              <a:rPr lang="en-US" sz="1800" b="1" dirty="0" err="1" smtClean="0">
                <a:latin typeface="Sylfaen" panose="010A0502050306030303" pitchFamily="18" charset="0"/>
              </a:rPr>
              <a:t>საქართველოს</a:t>
            </a:r>
            <a:r>
              <a:rPr lang="en-US" sz="1800" b="1" dirty="0" smtClean="0">
                <a:latin typeface="Sylfaen" panose="010A0502050306030303" pitchFamily="18" charset="0"/>
              </a:rPr>
              <a:t> </a:t>
            </a:r>
            <a:r>
              <a:rPr lang="en-US" sz="1800" b="1" dirty="0" err="1">
                <a:latin typeface="Sylfaen" panose="010A0502050306030303" pitchFamily="18" charset="0"/>
              </a:rPr>
              <a:t>მთავრობის</a:t>
            </a:r>
            <a:r>
              <a:rPr lang="en-US" sz="1800" b="1" dirty="0">
                <a:latin typeface="Sylfaen" panose="010A0502050306030303" pitchFamily="18" charset="0"/>
              </a:rPr>
              <a:t> №</a:t>
            </a:r>
            <a:r>
              <a:rPr lang="en-US" sz="1800" b="1" dirty="0" smtClean="0">
                <a:latin typeface="Sylfaen" panose="010A0502050306030303" pitchFamily="18" charset="0"/>
              </a:rPr>
              <a:t>480</a:t>
            </a:r>
            <a:r>
              <a:rPr lang="ka-GE" sz="1800" b="1" dirty="0" smtClean="0">
                <a:latin typeface="Sylfaen" panose="010A0502050306030303" pitchFamily="18" charset="0"/>
              </a:rPr>
              <a:t> </a:t>
            </a:r>
            <a:r>
              <a:rPr lang="en-US" sz="1800" b="1" dirty="0" err="1" smtClean="0">
                <a:latin typeface="Sylfaen" panose="010A0502050306030303" pitchFamily="18" charset="0"/>
              </a:rPr>
              <a:t>დადგენილებ</a:t>
            </a:r>
            <a:r>
              <a:rPr lang="ka-GE" sz="1800" b="1" dirty="0" smtClean="0">
                <a:latin typeface="Sylfaen" panose="010A0502050306030303" pitchFamily="18" charset="0"/>
              </a:rPr>
              <a:t>ით სამინისტროს დებულებაში განხორციელებული </a:t>
            </a:r>
            <a:r>
              <a:rPr lang="en-US" sz="1800" b="1" dirty="0" smtClean="0">
                <a:latin typeface="Sylfaen" panose="010A0502050306030303" pitchFamily="18" charset="0"/>
              </a:rPr>
              <a:t> </a:t>
            </a:r>
            <a:r>
              <a:rPr lang="ka-GE" sz="1800" b="1" dirty="0" smtClean="0">
                <a:latin typeface="Sylfaen" panose="010A0502050306030303" pitchFamily="18" charset="0"/>
              </a:rPr>
              <a:t>ცვლილებებით </a:t>
            </a:r>
            <a:r>
              <a:rPr lang="en-US" sz="1800" b="1" dirty="0" err="1" smtClean="0">
                <a:latin typeface="Sylfaen" panose="010A0502050306030303" pitchFamily="18" charset="0"/>
              </a:rPr>
              <a:t>სამინისტროს</a:t>
            </a:r>
            <a:r>
              <a:rPr lang="en-US" sz="1800" b="1" dirty="0" smtClean="0">
                <a:latin typeface="Sylfaen" panose="010A0502050306030303" pitchFamily="18" charset="0"/>
              </a:rPr>
              <a:t> </a:t>
            </a:r>
            <a:r>
              <a:rPr lang="en-US" sz="1800" b="1" dirty="0" err="1" smtClean="0">
                <a:latin typeface="Sylfaen" panose="010A0502050306030303" pitchFamily="18" charset="0"/>
              </a:rPr>
              <a:t>სტრუქტუ</a:t>
            </a:r>
            <a:r>
              <a:rPr lang="ka-GE" sz="1800" b="1" dirty="0" smtClean="0">
                <a:latin typeface="Sylfaen" panose="010A0502050306030303" pitchFamily="18" charset="0"/>
              </a:rPr>
              <a:t>რაში დარჩა </a:t>
            </a:r>
            <a:r>
              <a:rPr lang="en-US" sz="1800" b="1" dirty="0" smtClean="0">
                <a:latin typeface="Sylfaen" panose="010A0502050306030303" pitchFamily="18" charset="0"/>
              </a:rPr>
              <a:t> 7 </a:t>
            </a:r>
            <a:r>
              <a:rPr lang="ka-GE" sz="1800" b="1" dirty="0" smtClean="0">
                <a:latin typeface="Sylfaen" panose="010A0502050306030303" pitchFamily="18" charset="0"/>
              </a:rPr>
              <a:t>დეპარტამენტი 12-ის ნაცვლად, ხოლო 30 სამმართველოს ნაცვლად დარჩა 15.</a:t>
            </a:r>
            <a:endParaRPr lang="en-US" sz="1800" b="1" dirty="0" smtClean="0">
              <a:latin typeface="Sylfaen" panose="010A0502050306030303" pitchFamily="18" charset="0"/>
            </a:endParaRPr>
          </a:p>
          <a:p>
            <a:pPr marL="0" indent="0">
              <a:buNone/>
            </a:pPr>
            <a:endParaRPr lang="en-US" sz="1600" dirty="0">
              <a:latin typeface="Sylfaen" panose="010A0502050306030303" pitchFamily="18" charset="0"/>
            </a:endParaRPr>
          </a:p>
          <a:p>
            <a:r>
              <a:rPr lang="en-US" sz="1600" dirty="0" smtClean="0">
                <a:latin typeface="Sylfaen" panose="010A0502050306030303" pitchFamily="18" charset="0"/>
              </a:rPr>
              <a:t> </a:t>
            </a:r>
            <a:r>
              <a:rPr lang="en-US" sz="1600" dirty="0" err="1">
                <a:latin typeface="Sylfaen" panose="010A0502050306030303" pitchFamily="18" charset="0"/>
              </a:rPr>
              <a:t>პოლიტიკის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ადმინისტრაცია</a:t>
            </a:r>
            <a:r>
              <a:rPr lang="en-US" sz="1600" dirty="0">
                <a:latin typeface="Sylfaen" panose="010A0502050306030303" pitchFamily="18" charset="0"/>
              </a:rPr>
              <a:t>;</a:t>
            </a:r>
          </a:p>
          <a:p>
            <a:r>
              <a:rPr lang="en-US" sz="1600" dirty="0" err="1" smtClean="0">
                <a:latin typeface="Sylfaen" panose="010A0502050306030303" pitchFamily="18" charset="0"/>
              </a:rPr>
              <a:t>საფინანსო-ეკონომიკური</a:t>
            </a:r>
            <a:r>
              <a:rPr lang="en-US" sz="1600" dirty="0" smtClean="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იურიდიული</a:t>
            </a:r>
            <a:r>
              <a:rPr lang="en-US" sz="1600" dirty="0" smtClean="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შიდა</a:t>
            </a:r>
            <a:r>
              <a:rPr lang="en-US" sz="1600" dirty="0" smtClean="0">
                <a:latin typeface="Sylfaen" panose="010A0502050306030303" pitchFamily="18" charset="0"/>
              </a:rPr>
              <a:t> </a:t>
            </a:r>
            <a:r>
              <a:rPr lang="en-US" sz="1600" dirty="0" err="1">
                <a:latin typeface="Sylfaen" panose="010A0502050306030303" pitchFamily="18" charset="0"/>
              </a:rPr>
              <a:t>აუდიტის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ინფორმაციული</a:t>
            </a:r>
            <a:r>
              <a:rPr lang="en-US" sz="1600" dirty="0" smtClean="0">
                <a:latin typeface="Sylfaen" panose="010A0502050306030303" pitchFamily="18" charset="0"/>
              </a:rPr>
              <a:t> </a:t>
            </a:r>
            <a:r>
              <a:rPr lang="en-US" sz="1600" dirty="0" err="1">
                <a:latin typeface="Sylfaen" panose="010A0502050306030303" pitchFamily="18" charset="0"/>
              </a:rPr>
              <a:t>ტექნოლოგიებისა</a:t>
            </a:r>
            <a:r>
              <a:rPr lang="en-US" sz="1600" dirty="0">
                <a:latin typeface="Sylfaen" panose="010A0502050306030303" pitchFamily="18" charset="0"/>
              </a:rPr>
              <a:t> </a:t>
            </a:r>
            <a:r>
              <a:rPr lang="en-US" sz="1600" dirty="0" err="1">
                <a:latin typeface="Sylfaen" panose="010A0502050306030303" pitchFamily="18" charset="0"/>
              </a:rPr>
              <a:t>და</a:t>
            </a:r>
            <a:r>
              <a:rPr lang="en-US" sz="1600" dirty="0">
                <a:latin typeface="Sylfaen" panose="010A0502050306030303" pitchFamily="18" charset="0"/>
              </a:rPr>
              <a:t> </a:t>
            </a:r>
            <a:r>
              <a:rPr lang="en-US" sz="1600" dirty="0" err="1">
                <a:latin typeface="Sylfaen" panose="010A0502050306030303" pitchFamily="18" charset="0"/>
              </a:rPr>
              <a:t>ანალიტიკის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შრომის</a:t>
            </a:r>
            <a:r>
              <a:rPr lang="en-US" sz="1600" dirty="0" smtClean="0">
                <a:latin typeface="Sylfaen" panose="010A0502050306030303" pitchFamily="18" charset="0"/>
              </a:rPr>
              <a:t> </a:t>
            </a:r>
            <a:r>
              <a:rPr lang="en-US" sz="1600" dirty="0" err="1">
                <a:latin typeface="Sylfaen" panose="010A0502050306030303" pitchFamily="18" charset="0"/>
              </a:rPr>
              <a:t>პირობების</a:t>
            </a:r>
            <a:r>
              <a:rPr lang="en-US" sz="1600" dirty="0">
                <a:latin typeface="Sylfaen" panose="010A0502050306030303" pitchFamily="18" charset="0"/>
              </a:rPr>
              <a:t> </a:t>
            </a:r>
            <a:r>
              <a:rPr lang="en-US" sz="1600" dirty="0" err="1">
                <a:latin typeface="Sylfaen" panose="010A0502050306030303" pitchFamily="18" charset="0"/>
              </a:rPr>
              <a:t>ინსპექტირების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smtClean="0">
                <a:latin typeface="Sylfaen" panose="010A0502050306030303" pitchFamily="18" charset="0"/>
              </a:rPr>
              <a:t>.‘‘.</a:t>
            </a:r>
            <a:endParaRPr lang="en-US" sz="1600" dirty="0">
              <a:latin typeface="Sylfaen" panose="010A0502050306030303"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273378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16"/>
            <a:ext cx="10515600" cy="738553"/>
          </a:xfrm>
        </p:spPr>
        <p:txBody>
          <a:bodyPr>
            <a:noAutofit/>
          </a:bodyPr>
          <a:lstStyle/>
          <a:p>
            <a:pPr algn="ctr"/>
            <a:r>
              <a:rPr lang="ka-GE" sz="2400" b="1" dirty="0">
                <a:solidFill>
                  <a:srgbClr val="00CC99"/>
                </a:solidFill>
              </a:rPr>
              <a:t>სამინისტროს საშტატო ერთეული:</a:t>
            </a:r>
            <a:endParaRPr lang="en-US" sz="2400" b="1" dirty="0">
              <a:solidFill>
                <a:srgbClr val="00CC99"/>
              </a:solidFill>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1154064817"/>
              </p:ext>
            </p:extLst>
          </p:nvPr>
        </p:nvGraphicFramePr>
        <p:xfrm>
          <a:off x="1962638" y="949569"/>
          <a:ext cx="8020050" cy="5667375"/>
        </p:xfrm>
        <a:graphic>
          <a:graphicData uri="http://schemas.openxmlformats.org/presentationml/2006/ole">
            <p:oleObj spid="_x0000_s2135" name="Acrobat Document" r:id="rId3" imgW="7530480" imgH="5315040" progId="AcroExch.Document.DC">
              <p:embed/>
            </p:oleObj>
          </a:graphicData>
        </a:graphic>
      </p:graphicFrame>
    </p:spTree>
    <p:extLst>
      <p:ext uri="{BB962C8B-B14F-4D97-AF65-F5344CB8AC3E}">
        <p14:creationId xmlns="" xmlns:p14="http://schemas.microsoft.com/office/powerpoint/2010/main" val="78958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2366"/>
          </a:xfrm>
        </p:spPr>
        <p:txBody>
          <a:bodyPr>
            <a:normAutofit/>
          </a:bodyPr>
          <a:lstStyle/>
          <a:p>
            <a:pPr algn="ctr"/>
            <a:r>
              <a:rPr lang="ka-GE" sz="2400" b="1" dirty="0" smtClean="0">
                <a:solidFill>
                  <a:srgbClr val="00CC99"/>
                </a:solidFill>
              </a:rPr>
              <a:t>სამინისტროს</a:t>
            </a:r>
            <a:r>
              <a:rPr lang="en-US" sz="2400" b="1" dirty="0" smtClean="0">
                <a:solidFill>
                  <a:srgbClr val="00CC99"/>
                </a:solidFill>
              </a:rPr>
              <a:t> </a:t>
            </a:r>
            <a:r>
              <a:rPr lang="ka-GE" sz="2400" b="1" dirty="0" smtClean="0">
                <a:solidFill>
                  <a:srgbClr val="00CC99"/>
                </a:solidFill>
              </a:rPr>
              <a:t>დეპარტამენტები:</a:t>
            </a:r>
            <a:endParaRPr lang="en-US" sz="2400" b="1" dirty="0">
              <a:solidFill>
                <a:srgbClr val="00CC99"/>
              </a:solidFill>
            </a:endParaRPr>
          </a:p>
        </p:txBody>
      </p:sp>
      <p:sp>
        <p:nvSpPr>
          <p:cNvPr id="3" name="Content Placeholder 2"/>
          <p:cNvSpPr>
            <a:spLocks noGrp="1"/>
          </p:cNvSpPr>
          <p:nvPr>
            <p:ph idx="1"/>
          </p:nvPr>
        </p:nvSpPr>
        <p:spPr>
          <a:xfrm>
            <a:off x="1283678" y="1037494"/>
            <a:ext cx="9223130" cy="5275384"/>
          </a:xfrm>
        </p:spPr>
        <p:txBody>
          <a:bodyPr>
            <a:normAutofit/>
          </a:bodyPr>
          <a:lstStyle/>
          <a:p>
            <a:endParaRPr lang="en-US" sz="1600" dirty="0" smtClean="0">
              <a:latin typeface="Sylfaen" panose="010A0502050306030303" pitchFamily="18" charset="0"/>
            </a:endParaRPr>
          </a:p>
          <a:p>
            <a:pPr marL="0" indent="0" algn="just">
              <a:buNone/>
            </a:pPr>
            <a:r>
              <a:rPr lang="ka-GE" sz="1800" b="1" dirty="0" smtClean="0">
                <a:latin typeface="Sylfaen" panose="010A0502050306030303" pitchFamily="18" charset="0"/>
              </a:rPr>
              <a:t>რეორგანიზაციის შემდგომ </a:t>
            </a:r>
            <a:r>
              <a:rPr lang="en-US" sz="1800" b="1" dirty="0" smtClean="0">
                <a:latin typeface="Sylfaen" panose="010A0502050306030303" pitchFamily="18" charset="0"/>
              </a:rPr>
              <a:t>2019 </a:t>
            </a:r>
            <a:r>
              <a:rPr lang="en-US" sz="1800" b="1" dirty="0" err="1">
                <a:latin typeface="Sylfaen" panose="010A0502050306030303" pitchFamily="18" charset="0"/>
              </a:rPr>
              <a:t>წლის</a:t>
            </a:r>
            <a:r>
              <a:rPr lang="en-US" sz="1800" b="1" dirty="0">
                <a:latin typeface="Sylfaen" panose="010A0502050306030303" pitchFamily="18" charset="0"/>
              </a:rPr>
              <a:t> 2 </a:t>
            </a:r>
            <a:r>
              <a:rPr lang="en-US" sz="1800" b="1" dirty="0" err="1" smtClean="0">
                <a:latin typeface="Sylfaen" panose="010A0502050306030303" pitchFamily="18" charset="0"/>
              </a:rPr>
              <a:t>ოქტომბერი</a:t>
            </a:r>
            <a:r>
              <a:rPr lang="ka-GE" sz="1800" b="1" dirty="0" smtClean="0">
                <a:latin typeface="Sylfaen" panose="010A0502050306030303" pitchFamily="18" charset="0"/>
              </a:rPr>
              <a:t>ს </a:t>
            </a:r>
            <a:r>
              <a:rPr lang="en-US" sz="1800" b="1" dirty="0" err="1" smtClean="0">
                <a:latin typeface="Sylfaen" panose="010A0502050306030303" pitchFamily="18" charset="0"/>
              </a:rPr>
              <a:t>საქართველოს</a:t>
            </a:r>
            <a:r>
              <a:rPr lang="en-US" sz="1800" b="1" dirty="0" smtClean="0">
                <a:latin typeface="Sylfaen" panose="010A0502050306030303" pitchFamily="18" charset="0"/>
              </a:rPr>
              <a:t> </a:t>
            </a:r>
            <a:r>
              <a:rPr lang="en-US" sz="1800" b="1" dirty="0" err="1">
                <a:latin typeface="Sylfaen" panose="010A0502050306030303" pitchFamily="18" charset="0"/>
              </a:rPr>
              <a:t>მთავრობის</a:t>
            </a:r>
            <a:r>
              <a:rPr lang="en-US" sz="1800" b="1" dirty="0">
                <a:latin typeface="Sylfaen" panose="010A0502050306030303" pitchFamily="18" charset="0"/>
              </a:rPr>
              <a:t> №</a:t>
            </a:r>
            <a:r>
              <a:rPr lang="en-US" sz="1800" b="1" dirty="0" smtClean="0">
                <a:latin typeface="Sylfaen" panose="010A0502050306030303" pitchFamily="18" charset="0"/>
              </a:rPr>
              <a:t>480</a:t>
            </a:r>
            <a:r>
              <a:rPr lang="ka-GE" sz="1800" b="1" dirty="0" smtClean="0">
                <a:latin typeface="Sylfaen" panose="010A0502050306030303" pitchFamily="18" charset="0"/>
              </a:rPr>
              <a:t> </a:t>
            </a:r>
            <a:r>
              <a:rPr lang="en-US" sz="1800" b="1" dirty="0" err="1" smtClean="0">
                <a:latin typeface="Sylfaen" panose="010A0502050306030303" pitchFamily="18" charset="0"/>
              </a:rPr>
              <a:t>დადგენილებ</a:t>
            </a:r>
            <a:r>
              <a:rPr lang="ka-GE" sz="1800" b="1" dirty="0" smtClean="0">
                <a:latin typeface="Sylfaen" panose="010A0502050306030303" pitchFamily="18" charset="0"/>
              </a:rPr>
              <a:t>ით სამინისტროს დებულებაში განხორციელებული </a:t>
            </a:r>
            <a:r>
              <a:rPr lang="en-US" sz="1800" b="1" dirty="0" smtClean="0">
                <a:latin typeface="Sylfaen" panose="010A0502050306030303" pitchFamily="18" charset="0"/>
              </a:rPr>
              <a:t> </a:t>
            </a:r>
            <a:r>
              <a:rPr lang="ka-GE" sz="1800" b="1" dirty="0" smtClean="0">
                <a:latin typeface="Sylfaen" panose="010A0502050306030303" pitchFamily="18" charset="0"/>
              </a:rPr>
              <a:t>ცვლილებებით </a:t>
            </a:r>
            <a:r>
              <a:rPr lang="en-US" sz="1800" b="1" dirty="0" err="1" smtClean="0">
                <a:latin typeface="Sylfaen" panose="010A0502050306030303" pitchFamily="18" charset="0"/>
              </a:rPr>
              <a:t>სამინისტროს</a:t>
            </a:r>
            <a:r>
              <a:rPr lang="en-US" sz="1800" b="1" dirty="0" smtClean="0">
                <a:latin typeface="Sylfaen" panose="010A0502050306030303" pitchFamily="18" charset="0"/>
              </a:rPr>
              <a:t> </a:t>
            </a:r>
            <a:r>
              <a:rPr lang="en-US" sz="1800" b="1" dirty="0" err="1" smtClean="0">
                <a:latin typeface="Sylfaen" panose="010A0502050306030303" pitchFamily="18" charset="0"/>
              </a:rPr>
              <a:t>სტრუქტუ</a:t>
            </a:r>
            <a:r>
              <a:rPr lang="ka-GE" sz="1800" b="1" dirty="0" smtClean="0">
                <a:latin typeface="Sylfaen" panose="010A0502050306030303" pitchFamily="18" charset="0"/>
              </a:rPr>
              <a:t>რაში დარჩა </a:t>
            </a:r>
            <a:r>
              <a:rPr lang="en-US" sz="1800" b="1" dirty="0" smtClean="0">
                <a:latin typeface="Sylfaen" panose="010A0502050306030303" pitchFamily="18" charset="0"/>
              </a:rPr>
              <a:t> 7 </a:t>
            </a:r>
            <a:r>
              <a:rPr lang="ka-GE" sz="1800" b="1" dirty="0" smtClean="0">
                <a:latin typeface="Sylfaen" panose="010A0502050306030303" pitchFamily="18" charset="0"/>
              </a:rPr>
              <a:t>დეპარტამენტი 12-ის ნაცვლად</a:t>
            </a:r>
            <a:r>
              <a:rPr lang="en-US" sz="1800" b="1" dirty="0" smtClean="0">
                <a:latin typeface="Sylfaen" panose="010A0502050306030303" pitchFamily="18" charset="0"/>
              </a:rPr>
              <a:t>:</a:t>
            </a:r>
            <a:r>
              <a:rPr lang="ka-GE" sz="1800" b="1" dirty="0" smtClean="0">
                <a:latin typeface="Sylfaen" panose="010A0502050306030303" pitchFamily="18" charset="0"/>
              </a:rPr>
              <a:t> (სამმართველო 15 30 ნაცვლად)</a:t>
            </a:r>
            <a:endParaRPr lang="en-US" sz="1800" b="1" dirty="0" smtClean="0">
              <a:latin typeface="Sylfaen" panose="010A0502050306030303" pitchFamily="18" charset="0"/>
            </a:endParaRPr>
          </a:p>
          <a:p>
            <a:pPr marL="0" indent="0">
              <a:buNone/>
            </a:pPr>
            <a:endParaRPr lang="en-US" sz="1600" dirty="0">
              <a:latin typeface="Sylfaen" panose="010A0502050306030303" pitchFamily="18" charset="0"/>
            </a:endParaRPr>
          </a:p>
          <a:p>
            <a:r>
              <a:rPr lang="en-US" sz="1600" dirty="0" smtClean="0">
                <a:latin typeface="Sylfaen" panose="010A0502050306030303" pitchFamily="18" charset="0"/>
              </a:rPr>
              <a:t> </a:t>
            </a:r>
            <a:r>
              <a:rPr lang="en-US" sz="1600" dirty="0" err="1">
                <a:latin typeface="Sylfaen" panose="010A0502050306030303" pitchFamily="18" charset="0"/>
              </a:rPr>
              <a:t>პოლიტიკის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ადმინისტრაცია</a:t>
            </a:r>
            <a:r>
              <a:rPr lang="en-US" sz="1600" dirty="0">
                <a:latin typeface="Sylfaen" panose="010A0502050306030303" pitchFamily="18" charset="0"/>
              </a:rPr>
              <a:t>;</a:t>
            </a:r>
          </a:p>
          <a:p>
            <a:r>
              <a:rPr lang="en-US" sz="1600" dirty="0" err="1" smtClean="0">
                <a:latin typeface="Sylfaen" panose="010A0502050306030303" pitchFamily="18" charset="0"/>
              </a:rPr>
              <a:t>საფინანსო-ეკონომიკური</a:t>
            </a:r>
            <a:r>
              <a:rPr lang="en-US" sz="1600" dirty="0" smtClean="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იურიდიული</a:t>
            </a:r>
            <a:r>
              <a:rPr lang="en-US" sz="1600" dirty="0" smtClean="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შიდა</a:t>
            </a:r>
            <a:r>
              <a:rPr lang="en-US" sz="1600" dirty="0" smtClean="0">
                <a:latin typeface="Sylfaen" panose="010A0502050306030303" pitchFamily="18" charset="0"/>
              </a:rPr>
              <a:t> </a:t>
            </a:r>
            <a:r>
              <a:rPr lang="en-US" sz="1600" dirty="0" err="1">
                <a:latin typeface="Sylfaen" panose="010A0502050306030303" pitchFamily="18" charset="0"/>
              </a:rPr>
              <a:t>აუდიტის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ინფორმაციული</a:t>
            </a:r>
            <a:r>
              <a:rPr lang="en-US" sz="1600" dirty="0" smtClean="0">
                <a:latin typeface="Sylfaen" panose="010A0502050306030303" pitchFamily="18" charset="0"/>
              </a:rPr>
              <a:t> </a:t>
            </a:r>
            <a:r>
              <a:rPr lang="en-US" sz="1600" dirty="0" err="1">
                <a:latin typeface="Sylfaen" panose="010A0502050306030303" pitchFamily="18" charset="0"/>
              </a:rPr>
              <a:t>ტექნოლოგიებისა</a:t>
            </a:r>
            <a:r>
              <a:rPr lang="en-US" sz="1600" dirty="0">
                <a:latin typeface="Sylfaen" panose="010A0502050306030303" pitchFamily="18" charset="0"/>
              </a:rPr>
              <a:t> </a:t>
            </a:r>
            <a:r>
              <a:rPr lang="en-US" sz="1600" dirty="0" err="1">
                <a:latin typeface="Sylfaen" panose="010A0502050306030303" pitchFamily="18" charset="0"/>
              </a:rPr>
              <a:t>და</a:t>
            </a:r>
            <a:r>
              <a:rPr lang="en-US" sz="1600" dirty="0">
                <a:latin typeface="Sylfaen" panose="010A0502050306030303" pitchFamily="18" charset="0"/>
              </a:rPr>
              <a:t> </a:t>
            </a:r>
            <a:r>
              <a:rPr lang="en-US" sz="1600" dirty="0" err="1">
                <a:latin typeface="Sylfaen" panose="010A0502050306030303" pitchFamily="18" charset="0"/>
              </a:rPr>
              <a:t>ანალიტიკის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r>
              <a:rPr lang="en-US" sz="1600" dirty="0" err="1" smtClean="0">
                <a:latin typeface="Sylfaen" panose="010A0502050306030303" pitchFamily="18" charset="0"/>
              </a:rPr>
              <a:t>შრომის</a:t>
            </a:r>
            <a:r>
              <a:rPr lang="en-US" sz="1600" dirty="0" smtClean="0">
                <a:latin typeface="Sylfaen" panose="010A0502050306030303" pitchFamily="18" charset="0"/>
              </a:rPr>
              <a:t> </a:t>
            </a:r>
            <a:r>
              <a:rPr lang="en-US" sz="1600" dirty="0" err="1">
                <a:latin typeface="Sylfaen" panose="010A0502050306030303" pitchFamily="18" charset="0"/>
              </a:rPr>
              <a:t>პირობების</a:t>
            </a:r>
            <a:r>
              <a:rPr lang="en-US" sz="1600" dirty="0">
                <a:latin typeface="Sylfaen" panose="010A0502050306030303" pitchFamily="18" charset="0"/>
              </a:rPr>
              <a:t> </a:t>
            </a:r>
            <a:r>
              <a:rPr lang="en-US" sz="1600" dirty="0" err="1">
                <a:latin typeface="Sylfaen" panose="010A0502050306030303" pitchFamily="18" charset="0"/>
              </a:rPr>
              <a:t>ინსპექტირების</a:t>
            </a:r>
            <a:r>
              <a:rPr lang="en-US" sz="1600" dirty="0">
                <a:latin typeface="Sylfaen" panose="010A0502050306030303" pitchFamily="18" charset="0"/>
              </a:rPr>
              <a:t> </a:t>
            </a:r>
            <a:r>
              <a:rPr lang="en-US" sz="1600" dirty="0" err="1">
                <a:latin typeface="Sylfaen" panose="010A0502050306030303" pitchFamily="18" charset="0"/>
              </a:rPr>
              <a:t>დეპარტამენტი</a:t>
            </a:r>
            <a:r>
              <a:rPr lang="en-US" sz="1600" dirty="0">
                <a:latin typeface="Sylfaen" panose="010A0502050306030303" pitchFamily="18" charset="0"/>
              </a:rPr>
              <a:t>.‘‘.</a:t>
            </a:r>
          </a:p>
          <a:p>
            <a:pPr marL="0" indent="0" algn="just">
              <a:lnSpc>
                <a:spcPct val="120000"/>
              </a:lnSpc>
              <a:buNone/>
            </a:pPr>
            <a:endParaRPr lang="ka-GE" sz="1600" dirty="0" smtClean="0">
              <a:latin typeface="Sylfaen" panose="010A0502050306030303"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1774905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504"/>
            <a:ext cx="10515600" cy="672366"/>
          </a:xfrm>
        </p:spPr>
        <p:txBody>
          <a:bodyPr>
            <a:normAutofit/>
          </a:bodyPr>
          <a:lstStyle/>
          <a:p>
            <a:pPr algn="ctr"/>
            <a:r>
              <a:rPr lang="ka-GE" sz="2400" b="1" dirty="0" smtClean="0">
                <a:solidFill>
                  <a:srgbClr val="00CC99"/>
                </a:solidFill>
              </a:rPr>
              <a:t>ადმინისტრაცია:</a:t>
            </a:r>
            <a:endParaRPr lang="en-US" sz="2400" b="1" dirty="0">
              <a:solidFill>
                <a:srgbClr val="00CC99"/>
              </a:solidFill>
            </a:endParaRPr>
          </a:p>
        </p:txBody>
      </p:sp>
      <p:sp>
        <p:nvSpPr>
          <p:cNvPr id="3" name="Content Placeholder 2"/>
          <p:cNvSpPr>
            <a:spLocks noGrp="1"/>
          </p:cNvSpPr>
          <p:nvPr>
            <p:ph idx="1"/>
          </p:nvPr>
        </p:nvSpPr>
        <p:spPr>
          <a:xfrm>
            <a:off x="1283678" y="1283677"/>
            <a:ext cx="9223130" cy="4633545"/>
          </a:xfrm>
        </p:spPr>
        <p:txBody>
          <a:bodyPr>
            <a:normAutofit/>
          </a:bodyPr>
          <a:lstStyle/>
          <a:p>
            <a:pPr marL="0" indent="0" algn="ctr">
              <a:lnSpc>
                <a:spcPct val="120000"/>
              </a:lnSpc>
              <a:buNone/>
            </a:pPr>
            <a:r>
              <a:rPr lang="ka-GE" sz="1800" b="1" dirty="0" smtClean="0"/>
              <a:t>რეორგანიზაციის შემდგომ ადმინისტრაციაში გადატანილი სამმართველოები:</a:t>
            </a:r>
            <a:endParaRPr lang="en-US" sz="1800" b="1" dirty="0" smtClean="0"/>
          </a:p>
          <a:p>
            <a:pPr algn="just">
              <a:lnSpc>
                <a:spcPct val="120000"/>
              </a:lnSpc>
              <a:buFont typeface="Wingdings" panose="05000000000000000000" pitchFamily="2" charset="2"/>
              <a:buChar char="Ø"/>
            </a:pPr>
            <a:r>
              <a:rPr lang="ka-GE" sz="1400" dirty="0"/>
              <a:t>სახელმწიფო შესყიდვების </a:t>
            </a:r>
            <a:r>
              <a:rPr lang="ka-GE" sz="1400" dirty="0" smtClean="0"/>
              <a:t>სამმართველო;</a:t>
            </a:r>
          </a:p>
          <a:p>
            <a:pPr algn="just">
              <a:lnSpc>
                <a:spcPct val="120000"/>
              </a:lnSpc>
              <a:buFont typeface="Wingdings" panose="05000000000000000000" pitchFamily="2" charset="2"/>
              <a:buChar char="Ø"/>
            </a:pPr>
            <a:r>
              <a:rPr lang="ka-GE" sz="1400" dirty="0"/>
              <a:t>მატერიალური უზრუნველყოფის და ლოჯისტიკის </a:t>
            </a:r>
            <a:r>
              <a:rPr lang="ka-GE" sz="1400" dirty="0" smtClean="0"/>
              <a:t>სამმართველო;</a:t>
            </a:r>
          </a:p>
          <a:p>
            <a:pPr algn="just">
              <a:lnSpc>
                <a:spcPct val="120000"/>
              </a:lnSpc>
              <a:buFont typeface="Wingdings" panose="05000000000000000000" pitchFamily="2" charset="2"/>
              <a:buChar char="Ø"/>
            </a:pPr>
            <a:r>
              <a:rPr lang="ka-GE" sz="1400" dirty="0"/>
              <a:t>საქმისწარმოების </a:t>
            </a:r>
            <a:r>
              <a:rPr lang="ka-GE" sz="1400" dirty="0" smtClean="0"/>
              <a:t>სამმართველო;</a:t>
            </a:r>
          </a:p>
          <a:p>
            <a:pPr algn="just">
              <a:lnSpc>
                <a:spcPct val="120000"/>
              </a:lnSpc>
              <a:buFont typeface="Wingdings" panose="05000000000000000000" pitchFamily="2" charset="2"/>
              <a:buChar char="Ø"/>
            </a:pPr>
            <a:r>
              <a:rPr lang="ka-GE" sz="1400" dirty="0"/>
              <a:t>ადამიანური რესურსების მართვის </a:t>
            </a:r>
            <a:r>
              <a:rPr lang="ka-GE" sz="1400" dirty="0" smtClean="0"/>
              <a:t>სამმართველო;</a:t>
            </a:r>
          </a:p>
          <a:p>
            <a:pPr algn="just">
              <a:lnSpc>
                <a:spcPct val="120000"/>
              </a:lnSpc>
              <a:buFont typeface="Wingdings" panose="05000000000000000000" pitchFamily="2" charset="2"/>
              <a:buChar char="Ø"/>
            </a:pPr>
            <a:r>
              <a:rPr lang="ka-GE" sz="1400" dirty="0"/>
              <a:t>საერთაშორისო ურთიერთობებისა და პროტოკოლის </a:t>
            </a:r>
            <a:r>
              <a:rPr lang="ka-GE" sz="1400" dirty="0" smtClean="0"/>
              <a:t>სამმართველო;</a:t>
            </a:r>
          </a:p>
          <a:p>
            <a:pPr algn="just">
              <a:lnSpc>
                <a:spcPct val="120000"/>
              </a:lnSpc>
              <a:buFont typeface="Wingdings" panose="05000000000000000000" pitchFamily="2" charset="2"/>
              <a:buChar char="Ø"/>
            </a:pPr>
            <a:r>
              <a:rPr lang="ka-GE" sz="1400" dirty="0"/>
              <a:t>საზოგადოებასთან ურთიერთობისა და საინფორმაციო/საკონსულტაციო მომსახურების </a:t>
            </a:r>
            <a:r>
              <a:rPr lang="ka-GE" sz="1400" dirty="0" smtClean="0"/>
              <a:t>სამმართველო;</a:t>
            </a:r>
          </a:p>
          <a:p>
            <a:pPr algn="just">
              <a:lnSpc>
                <a:spcPct val="120000"/>
              </a:lnSpc>
              <a:buFont typeface="Wingdings" panose="05000000000000000000" pitchFamily="2" charset="2"/>
              <a:buChar char="Ø"/>
            </a:pPr>
            <a:r>
              <a:rPr lang="ka-GE" sz="1400" dirty="0"/>
              <a:t>მასმედიასთან ურთიერთობის და ღონისძიებების დაგეგმვის </a:t>
            </a:r>
            <a:r>
              <a:rPr lang="ka-GE" sz="1400" dirty="0" smtClean="0"/>
              <a:t>სამმართველო;</a:t>
            </a:r>
          </a:p>
          <a:p>
            <a:pPr algn="just">
              <a:lnSpc>
                <a:spcPct val="120000"/>
              </a:lnSpc>
              <a:buFont typeface="Wingdings" panose="05000000000000000000" pitchFamily="2" charset="2"/>
              <a:buChar char="Ø"/>
            </a:pPr>
            <a:r>
              <a:rPr lang="ka-GE" sz="1400" dirty="0"/>
              <a:t>რეფერალის საორგანიზაციო </a:t>
            </a:r>
            <a:r>
              <a:rPr lang="ka-GE" sz="1400" dirty="0" smtClean="0"/>
              <a:t>სამმართველო;</a:t>
            </a:r>
          </a:p>
          <a:p>
            <a:pPr algn="just">
              <a:lnSpc>
                <a:spcPct val="120000"/>
              </a:lnSpc>
              <a:buFont typeface="Wingdings" panose="05000000000000000000" pitchFamily="2" charset="2"/>
              <a:buChar char="Ø"/>
            </a:pPr>
            <a:r>
              <a:rPr lang="ka-GE" sz="1400" dirty="0"/>
              <a:t>სტატისტიკური ინფორმაციის მოძიების და ანალიზის </a:t>
            </a:r>
            <a:r>
              <a:rPr lang="ka-GE" sz="1400" dirty="0" smtClean="0"/>
              <a:t>სამმართველო (გადმოტანის პროცესშია);</a:t>
            </a:r>
          </a:p>
          <a:p>
            <a:pPr algn="just">
              <a:lnSpc>
                <a:spcPct val="120000"/>
              </a:lnSpc>
              <a:buFont typeface="Wingdings" panose="05000000000000000000" pitchFamily="2" charset="2"/>
              <a:buChar char="Ø"/>
            </a:pPr>
            <a:endParaRPr lang="ka-GE" sz="1400" dirty="0" smtClean="0"/>
          </a:p>
          <a:p>
            <a:pPr marL="0" indent="0" algn="just">
              <a:lnSpc>
                <a:spcPct val="120000"/>
              </a:lnSpc>
              <a:buNone/>
            </a:pPr>
            <a:endParaRPr lang="ka-GE" sz="1400" dirty="0"/>
          </a:p>
          <a:p>
            <a:pPr marL="0" indent="0" algn="just">
              <a:buNone/>
            </a:pP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04285" y="5996354"/>
            <a:ext cx="4120661" cy="800100"/>
          </a:xfrm>
          <a:prstGeom prst="rect">
            <a:avLst/>
          </a:prstGeom>
        </p:spPr>
      </p:pic>
    </p:spTree>
    <p:extLst>
      <p:ext uri="{BB962C8B-B14F-4D97-AF65-F5344CB8AC3E}">
        <p14:creationId xmlns="" xmlns:p14="http://schemas.microsoft.com/office/powerpoint/2010/main" val="170672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1937</TotalTime>
  <Words>1544</Words>
  <Application>Microsoft Office PowerPoint</Application>
  <PresentationFormat>Custom</PresentationFormat>
  <Paragraphs>221</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Acrobat Document</vt:lpstr>
      <vt:lpstr>საქართველოს ოკუპირებული ტერიტორიებიდან დევნილთა, შრომის, ჯამრთელობისა  და სოციალური დაცვის სამინისტროს ანგარიში რეორგანიზაციის შემდგომ </vt:lpstr>
      <vt:lpstr>Slide 2</vt:lpstr>
      <vt:lpstr>სამინისტროს ცენტრალური აპარატის ფუნქცია:</vt:lpstr>
      <vt:lpstr>სამინისტროს ცენტრალური აპარატის რეორგანიზაცია:</vt:lpstr>
      <vt:lpstr>რეორგანიზაციის შედეგი:</vt:lpstr>
      <vt:lpstr>სამინისტროს ცენტრალური აპარატის სტრუქტურა:</vt:lpstr>
      <vt:lpstr>სამინისტროს საშტატო ერთეული:</vt:lpstr>
      <vt:lpstr>სამინისტროს დეპარტამენტები:</vt:lpstr>
      <vt:lpstr>ადმინისტრაცია:</vt:lpstr>
      <vt:lpstr>  ადმინისტრაცია </vt:lpstr>
      <vt:lpstr>  ადმინისტრაცია </vt:lpstr>
      <vt:lpstr>ანგარიში</vt:lpstr>
      <vt:lpstr>ანგარიში</vt:lpstr>
      <vt:lpstr>სამინისტროს ცენტრალური აპარატის რეორგანიზაცია:</vt:lpstr>
      <vt:lpstr>პოლიტიკის დეპარტამენტი: </vt:lpstr>
      <vt:lpstr>სამინისტროს ცენტრალური აპარატის რეორგანიზაცია:</vt:lpstr>
      <vt:lpstr>იურიდიული დეპარტამენტი:</vt:lpstr>
      <vt:lpstr>იურიდიული დეპარტამენტი: </vt:lpstr>
      <vt:lpstr>სამინისტროს ცენტრალური აპარატის რეორგანიზაცია:</vt:lpstr>
      <vt:lpstr>სამინისტროს ცენტრალური აპარატის რეორგანიზაცია:</vt:lpstr>
      <vt:lpstr>ინფორმაციული ტექნოლოგიებისა და ანალიტიკის  დეპარტამენტის ანგარიში</vt:lpstr>
      <vt:lpstr>ინფორმაციული ტექნოლოგიებისა და ანალიტიკის  დეპარტამენტის ანგარიშიკოვიდ 19-ის პირობებში განხორციელებული პროექტები </vt:lpstr>
      <vt:lpstr>ინფორმაციული ტექნოლოგიებისა და ანალიტიკის  დეპარტამენტის ანგარიში სხვა მნიშვნელოვანი პროექტები </vt:lpstr>
      <vt:lpstr>სამინისტროს ცენტრალური აპარატის რეორგანიზაცია:</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ოკუპირებული ტერიტორიებიდან დევნილთა, შრომის, ჯამრთელობისა  და სოციალური დაცვის სამინისტროს რეორგანიზაცია </dc:title>
  <dc:creator>Tinatin Khardziani</dc:creator>
  <cp:lastModifiedBy>User</cp:lastModifiedBy>
  <cp:revision>107</cp:revision>
  <cp:lastPrinted>2020-06-02T09:57:57Z</cp:lastPrinted>
  <dcterms:created xsi:type="dcterms:W3CDTF">2020-05-22T07:42:37Z</dcterms:created>
  <dcterms:modified xsi:type="dcterms:W3CDTF">2020-06-06T16:21:55Z</dcterms:modified>
</cp:coreProperties>
</file>